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xml" ContentType="application/vnd.openxmlformats-officedocument.presentationml.comment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 id="2147483675" r:id="rId2"/>
  </p:sldMasterIdLst>
  <p:notesMasterIdLst>
    <p:notesMasterId r:id="rId2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ana jimena perez bruno" initials="mp" lastIdx="1" clrIdx="0">
    <p:extLst>
      <p:ext uri="{19B8F6BF-5375-455C-9EA6-DF929625EA0E}">
        <p15:presenceInfo xmlns:p15="http://schemas.microsoft.com/office/powerpoint/2012/main" userId="5b841dd489bf2b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4E3D161-93EE-405C-BCF2-031FB4925238}">
  <a:tblStyle styleId="{04E3D161-93EE-405C-BCF2-031FB492523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D481401-301C-4C86-9887-D912D781EB37}"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orient="horz" pos="295"/>
        <p:guide pos="5460"/>
        <p:guide pos="300"/>
        <p:guide orient="horz" pos="28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8-22T14:49:35.451" idx="1">
    <p:pos x="10" y="10"/>
    <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6001e6e05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g26001e6e056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6001e6e056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g26001e6e056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60df2b802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g260df2b8024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60df2b8024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260df2b8024_1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600dbac4e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g2600dbac4e3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60ad0149c4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g260ad0149c4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6001e6e05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26001e6e056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6001e6e05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g26001e6e056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2" name="Google Shape;12;p2"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30"/>
        <p:cNvGrpSpPr/>
        <p:nvPr/>
      </p:nvGrpSpPr>
      <p:grpSpPr>
        <a:xfrm>
          <a:off x="0" y="0"/>
          <a:ext cx="0" cy="0"/>
          <a:chOff x="0" y="0"/>
          <a:chExt cx="0" cy="0"/>
        </a:xfrm>
      </p:grpSpPr>
      <p:pic>
        <p:nvPicPr>
          <p:cNvPr id="31" name="Google Shape;31;p1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32"/>
        <p:cNvGrpSpPr/>
        <p:nvPr/>
      </p:nvGrpSpPr>
      <p:grpSpPr>
        <a:xfrm>
          <a:off x="0" y="0"/>
          <a:ext cx="0" cy="0"/>
          <a:chOff x="0" y="0"/>
          <a:chExt cx="0" cy="0"/>
        </a:xfrm>
      </p:grpSpPr>
      <p:pic>
        <p:nvPicPr>
          <p:cNvPr id="33" name="Google Shape;33;p1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6" name="Google Shape;36;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7" name="Google Shape;37;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38"/>
        <p:cNvGrpSpPr/>
        <p:nvPr/>
      </p:nvGrpSpPr>
      <p:grpSpPr>
        <a:xfrm>
          <a:off x="0" y="0"/>
          <a:ext cx="0" cy="0"/>
          <a:chOff x="0" y="0"/>
          <a:chExt cx="0" cy="0"/>
        </a:xfrm>
      </p:grpSpPr>
      <p:pic>
        <p:nvPicPr>
          <p:cNvPr id="39" name="Google Shape;39;p1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44"/>
        <p:cNvGrpSpPr/>
        <p:nvPr/>
      </p:nvGrpSpPr>
      <p:grpSpPr>
        <a:xfrm>
          <a:off x="0" y="0"/>
          <a:ext cx="0" cy="0"/>
          <a:chOff x="0" y="0"/>
          <a:chExt cx="0" cy="0"/>
        </a:xfrm>
      </p:grpSpPr>
      <p:sp>
        <p:nvSpPr>
          <p:cNvPr id="45" name="Google Shape;45;p1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46" name="Google Shape;46;p1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47" name="Google Shape;47;p1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48"/>
        <p:cNvGrpSpPr/>
        <p:nvPr/>
      </p:nvGrpSpPr>
      <p:grpSpPr>
        <a:xfrm>
          <a:off x="0" y="0"/>
          <a:ext cx="0" cy="0"/>
          <a:chOff x="0" y="0"/>
          <a:chExt cx="0" cy="0"/>
        </a:xfrm>
      </p:grpSpPr>
      <p:pic>
        <p:nvPicPr>
          <p:cNvPr id="49" name="Google Shape;49;p17"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8"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52"/>
        <p:cNvGrpSpPr/>
        <p:nvPr/>
      </p:nvGrpSpPr>
      <p:grpSpPr>
        <a:xfrm>
          <a:off x="0" y="0"/>
          <a:ext cx="0" cy="0"/>
          <a:chOff x="0" y="0"/>
          <a:chExt cx="0" cy="0"/>
        </a:xfrm>
      </p:grpSpPr>
      <p:pic>
        <p:nvPicPr>
          <p:cNvPr id="53" name="Google Shape;53;p1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54"/>
        <p:cNvGrpSpPr/>
        <p:nvPr/>
      </p:nvGrpSpPr>
      <p:grpSpPr>
        <a:xfrm>
          <a:off x="0" y="0"/>
          <a:ext cx="0" cy="0"/>
          <a:chOff x="0" y="0"/>
          <a:chExt cx="0" cy="0"/>
        </a:xfrm>
      </p:grpSpPr>
      <p:pic>
        <p:nvPicPr>
          <p:cNvPr id="55" name="Google Shape;55;p2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56"/>
        <p:cNvGrpSpPr/>
        <p:nvPr/>
      </p:nvGrpSpPr>
      <p:grpSpPr>
        <a:xfrm>
          <a:off x="0" y="0"/>
          <a:ext cx="0" cy="0"/>
          <a:chOff x="0" y="0"/>
          <a:chExt cx="0" cy="0"/>
        </a:xfrm>
      </p:grpSpPr>
      <p:pic>
        <p:nvPicPr>
          <p:cNvPr id="57" name="Google Shape;57;p2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3"/>
        <p:cNvGrpSpPr/>
        <p:nvPr/>
      </p:nvGrpSpPr>
      <p:grpSpPr>
        <a:xfrm>
          <a:off x="0" y="0"/>
          <a:ext cx="0" cy="0"/>
          <a:chOff x="0" y="0"/>
          <a:chExt cx="0" cy="0"/>
        </a:xfrm>
      </p:grpSpPr>
      <p:pic>
        <p:nvPicPr>
          <p:cNvPr id="14" name="Google Shape;14;p3"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58"/>
        <p:cNvGrpSpPr/>
        <p:nvPr/>
      </p:nvGrpSpPr>
      <p:grpSpPr>
        <a:xfrm>
          <a:off x="0" y="0"/>
          <a:ext cx="0" cy="0"/>
          <a:chOff x="0" y="0"/>
          <a:chExt cx="0" cy="0"/>
        </a:xfrm>
      </p:grpSpPr>
      <p:pic>
        <p:nvPicPr>
          <p:cNvPr id="59" name="Google Shape;59;p2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60"/>
        <p:cNvGrpSpPr/>
        <p:nvPr/>
      </p:nvGrpSpPr>
      <p:grpSpPr>
        <a:xfrm>
          <a:off x="0" y="0"/>
          <a:ext cx="0" cy="0"/>
          <a:chOff x="0" y="0"/>
          <a:chExt cx="0" cy="0"/>
        </a:xfrm>
      </p:grpSpPr>
      <p:pic>
        <p:nvPicPr>
          <p:cNvPr id="61" name="Google Shape;61;p2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24"/>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64" name="Google Shape;64;p2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65"/>
        <p:cNvGrpSpPr/>
        <p:nvPr/>
      </p:nvGrpSpPr>
      <p:grpSpPr>
        <a:xfrm>
          <a:off x="0" y="0"/>
          <a:ext cx="0" cy="0"/>
          <a:chOff x="0" y="0"/>
          <a:chExt cx="0" cy="0"/>
        </a:xfrm>
      </p:grpSpPr>
      <p:pic>
        <p:nvPicPr>
          <p:cNvPr id="66" name="Google Shape;66;p2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67"/>
        <p:cNvGrpSpPr/>
        <p:nvPr/>
      </p:nvGrpSpPr>
      <p:grpSpPr>
        <a:xfrm>
          <a:off x="0" y="0"/>
          <a:ext cx="0" cy="0"/>
          <a:chOff x="0" y="0"/>
          <a:chExt cx="0" cy="0"/>
        </a:xfrm>
      </p:grpSpPr>
      <p:pic>
        <p:nvPicPr>
          <p:cNvPr id="68" name="Google Shape;68;p2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9"/>
        <p:cNvGrpSpPr/>
        <p:nvPr/>
      </p:nvGrpSpPr>
      <p:grpSpPr>
        <a:xfrm>
          <a:off x="0" y="0"/>
          <a:ext cx="0" cy="0"/>
          <a:chOff x="0" y="0"/>
          <a:chExt cx="0" cy="0"/>
        </a:xfrm>
      </p:grpSpPr>
      <p:sp>
        <p:nvSpPr>
          <p:cNvPr id="70" name="Google Shape;70;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1" name="Google Shape;71;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72" name="Google Shape;72;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73"/>
        <p:cNvGrpSpPr/>
        <p:nvPr/>
      </p:nvGrpSpPr>
      <p:grpSpPr>
        <a:xfrm>
          <a:off x="0" y="0"/>
          <a:ext cx="0" cy="0"/>
          <a:chOff x="0" y="0"/>
          <a:chExt cx="0" cy="0"/>
        </a:xfrm>
      </p:grpSpPr>
      <p:pic>
        <p:nvPicPr>
          <p:cNvPr id="74" name="Google Shape;74;p2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4"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7"/>
        <p:cNvGrpSpPr/>
        <p:nvPr/>
      </p:nvGrpSpPr>
      <p:grpSpPr>
        <a:xfrm>
          <a:off x="0" y="0"/>
          <a:ext cx="0" cy="0"/>
          <a:chOff x="0" y="0"/>
          <a:chExt cx="0" cy="0"/>
        </a:xfrm>
      </p:grpSpPr>
      <p:pic>
        <p:nvPicPr>
          <p:cNvPr id="18" name="Google Shape;18;p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9"/>
        <p:cNvGrpSpPr/>
        <p:nvPr/>
      </p:nvGrpSpPr>
      <p:grpSpPr>
        <a:xfrm>
          <a:off x="0" y="0"/>
          <a:ext cx="0" cy="0"/>
          <a:chOff x="0" y="0"/>
          <a:chExt cx="0" cy="0"/>
        </a:xfrm>
      </p:grpSpPr>
      <p:pic>
        <p:nvPicPr>
          <p:cNvPr id="20" name="Google Shape;20;p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Google Shape;22;p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3"/>
        <p:cNvGrpSpPr/>
        <p:nvPr/>
      </p:nvGrpSpPr>
      <p:grpSpPr>
        <a:xfrm>
          <a:off x="0" y="0"/>
          <a:ext cx="0" cy="0"/>
          <a:chOff x="0" y="0"/>
          <a:chExt cx="0" cy="0"/>
        </a:xfrm>
      </p:grpSpPr>
      <p:pic>
        <p:nvPicPr>
          <p:cNvPr id="24" name="Google Shape;24;p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5"/>
        <p:cNvGrpSpPr/>
        <p:nvPr/>
      </p:nvGrpSpPr>
      <p:grpSpPr>
        <a:xfrm>
          <a:off x="0" y="0"/>
          <a:ext cx="0" cy="0"/>
          <a:chOff x="0" y="0"/>
          <a:chExt cx="0" cy="0"/>
        </a:xfrm>
      </p:grpSpPr>
      <p:pic>
        <p:nvPicPr>
          <p:cNvPr id="26" name="Google Shape;26;p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10"/>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9" name="Google Shape;29;p1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0"/>
        <p:cNvGrpSpPr/>
        <p:nvPr/>
      </p:nvGrpSpPr>
      <p:grpSpPr>
        <a:xfrm>
          <a:off x="0" y="0"/>
          <a:ext cx="0" cy="0"/>
          <a:chOff x="0" y="0"/>
          <a:chExt cx="0" cy="0"/>
        </a:xfrm>
      </p:grpSpPr>
      <p:sp>
        <p:nvSpPr>
          <p:cNvPr id="41" name="Google Shape;41;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42" name="Google Shape;42;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3" name="Google Shape;43;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dirty="0"/>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youtu.be/KCwHV9HCxH0" TargetMode="Externa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vocaroo.com/"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grpSp>
        <p:nvGrpSpPr>
          <p:cNvPr id="79" name="Google Shape;79;p29"/>
          <p:cNvGrpSpPr/>
          <p:nvPr/>
        </p:nvGrpSpPr>
        <p:grpSpPr>
          <a:xfrm>
            <a:off x="4202551" y="905623"/>
            <a:ext cx="738900" cy="738900"/>
            <a:chOff x="7208351" y="2467173"/>
            <a:chExt cx="738900" cy="738900"/>
          </a:xfrm>
        </p:grpSpPr>
        <p:sp>
          <p:nvSpPr>
            <p:cNvPr id="80" name="Google Shape;80;p29"/>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81" name="Google Shape;81;p29"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82" name="Google Shape;82;p29"/>
          <p:cNvSpPr txBox="1"/>
          <p:nvPr/>
        </p:nvSpPr>
        <p:spPr>
          <a:xfrm>
            <a:off x="1461300" y="1836688"/>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highlight>
                  <a:srgbClr val="EAFF6A"/>
                </a:highlight>
                <a:latin typeface="DM Sans"/>
                <a:ea typeface="DM Sans"/>
                <a:cs typeface="DM Sans"/>
                <a:sym typeface="DM Sans"/>
              </a:rPr>
              <a:t>ASSESSMENT</a:t>
            </a:r>
            <a:endParaRPr sz="4000" b="1" i="0" u="none" strike="noStrike" cap="none" dirty="0">
              <a:solidFill>
                <a:schemeClr val="dk1"/>
              </a:solidFill>
              <a:highlight>
                <a:srgbClr val="EAFF6A"/>
              </a:highlight>
              <a:latin typeface="DM Sans"/>
              <a:ea typeface="DM Sans"/>
              <a:cs typeface="DM Sans"/>
              <a:sym typeface="DM Sans"/>
            </a:endParaRPr>
          </a:p>
        </p:txBody>
      </p:sp>
      <p:sp>
        <p:nvSpPr>
          <p:cNvPr id="83" name="Google Shape;83;p29"/>
          <p:cNvSpPr txBox="1"/>
          <p:nvPr/>
        </p:nvSpPr>
        <p:spPr>
          <a:xfrm>
            <a:off x="987300" y="2901075"/>
            <a:ext cx="71694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 sz="2000" b="0" i="0" u="none" strike="noStrike" cap="none">
                <a:solidFill>
                  <a:srgbClr val="999999"/>
                </a:solidFill>
                <a:latin typeface="DM Sans"/>
                <a:ea typeface="DM Sans"/>
                <a:cs typeface="DM Sans"/>
                <a:sym typeface="DM Sans"/>
              </a:rPr>
              <a:t>Please </a:t>
            </a:r>
            <a:r>
              <a:rPr lang="es" sz="2000" b="1" i="0" u="none" strike="noStrike" cap="none">
                <a:solidFill>
                  <a:srgbClr val="999999"/>
                </a:solidFill>
                <a:latin typeface="DM Sans"/>
                <a:ea typeface="DM Sans"/>
                <a:cs typeface="DM Sans"/>
                <a:sym typeface="DM Sans"/>
              </a:rPr>
              <a:t>download this presentation</a:t>
            </a:r>
            <a:r>
              <a:rPr lang="es" sz="2000" b="0" i="0" u="none" strike="noStrike" cap="none">
                <a:solidFill>
                  <a:srgbClr val="999999"/>
                </a:solidFill>
                <a:latin typeface="DM Sans"/>
                <a:ea typeface="DM Sans"/>
                <a:cs typeface="DM Sans"/>
                <a:sym typeface="DM Sans"/>
              </a:rPr>
              <a:t> and complete it with your answers. Do not forget to label your assessment this way: SurnameName_Assessment.</a:t>
            </a:r>
            <a:endParaRPr sz="2000" b="0" i="0" u="none" strike="noStrike" cap="none" dirty="0">
              <a:solidFill>
                <a:srgbClr val="999999"/>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176" name="Google Shape;176;p38"/>
          <p:cNvGrpSpPr/>
          <p:nvPr/>
        </p:nvGrpSpPr>
        <p:grpSpPr>
          <a:xfrm>
            <a:off x="457359" y="468298"/>
            <a:ext cx="431074" cy="431074"/>
            <a:chOff x="7208351" y="2467173"/>
            <a:chExt cx="738900" cy="738900"/>
          </a:xfrm>
        </p:grpSpPr>
        <p:sp>
          <p:nvSpPr>
            <p:cNvPr id="177" name="Google Shape;177;p38"/>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78" name="Google Shape;178;p38"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pic>
        <p:nvPicPr>
          <p:cNvPr id="179" name="Google Shape;179;p38"/>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180" name="Google Shape;180;p38"/>
          <p:cNvSpPr txBox="1"/>
          <p:nvPr/>
        </p:nvSpPr>
        <p:spPr>
          <a:xfrm>
            <a:off x="457350" y="1066800"/>
            <a:ext cx="8215800" cy="308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Answer the questions by selecting the correct option A, B, C or D.</a:t>
            </a:r>
            <a:endParaRPr sz="1350" b="1"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r>
              <a:rPr lang="es" sz="1350" b="0" i="0" u="none" strike="noStrike" cap="none" dirty="0">
                <a:solidFill>
                  <a:srgbClr val="999999"/>
                </a:solidFill>
                <a:latin typeface="DM Sans"/>
                <a:ea typeface="DM Sans"/>
                <a:cs typeface="DM Sans"/>
                <a:sym typeface="DM Sans"/>
              </a:rPr>
              <a:t>4.</a:t>
            </a:r>
            <a:r>
              <a:rPr lang="es" sz="1350" dirty="0">
                <a:solidFill>
                  <a:srgbClr val="999999"/>
                </a:solidFill>
                <a:latin typeface="DM Sans"/>
                <a:ea typeface="DM Sans"/>
                <a:cs typeface="DM Sans"/>
                <a:sym typeface="DM Sans"/>
              </a:rPr>
              <a:t> Who works in an office?</a:t>
            </a:r>
            <a:endParaRPr sz="13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r>
              <a:rPr lang="es" sz="1350" b="0" i="0" u="none" strike="noStrike" cap="none" dirty="0">
                <a:solidFill>
                  <a:srgbClr val="999999"/>
                </a:solidFill>
                <a:latin typeface="DM Sans"/>
                <a:ea typeface="DM Sans"/>
                <a:cs typeface="DM Sans"/>
                <a:sym typeface="DM Sans"/>
              </a:rPr>
              <a:t>a) </a:t>
            </a:r>
            <a:r>
              <a:rPr lang="es" sz="1350" dirty="0">
                <a:solidFill>
                  <a:srgbClr val="999999"/>
                </a:solidFill>
                <a:latin typeface="DM Sans"/>
                <a:ea typeface="DM Sans"/>
                <a:cs typeface="DM Sans"/>
                <a:sym typeface="DM Sans"/>
              </a:rPr>
              <a:t>Max and Marie</a:t>
            </a:r>
            <a:endParaRPr sz="13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r>
              <a:rPr lang="es" sz="1350" b="0" i="0" u="none" strike="noStrike" cap="none" dirty="0">
                <a:solidFill>
                  <a:srgbClr val="999999"/>
                </a:solidFill>
                <a:latin typeface="DM Sans"/>
                <a:ea typeface="DM Sans"/>
                <a:cs typeface="DM Sans"/>
                <a:sym typeface="DM Sans"/>
              </a:rPr>
              <a:t>b) </a:t>
            </a:r>
            <a:r>
              <a:rPr lang="es" sz="1350" dirty="0">
                <a:solidFill>
                  <a:srgbClr val="999999"/>
                </a:solidFill>
                <a:latin typeface="DM Sans"/>
                <a:ea typeface="DM Sans"/>
                <a:cs typeface="DM Sans"/>
                <a:sym typeface="DM Sans"/>
              </a:rPr>
              <a:t>Jane</a:t>
            </a:r>
            <a:endParaRPr sz="13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r>
              <a:rPr lang="es" sz="1350" b="0" i="0" u="none" strike="noStrike" cap="none" dirty="0">
                <a:solidFill>
                  <a:srgbClr val="999999"/>
                </a:solidFill>
                <a:latin typeface="DM Sans"/>
                <a:ea typeface="DM Sans"/>
                <a:cs typeface="DM Sans"/>
                <a:sym typeface="DM Sans"/>
              </a:rPr>
              <a:t>c) </a:t>
            </a:r>
            <a:r>
              <a:rPr lang="es" sz="1350" dirty="0">
                <a:solidFill>
                  <a:srgbClr val="999999"/>
                </a:solidFill>
                <a:latin typeface="DM Sans"/>
                <a:ea typeface="DM Sans"/>
                <a:cs typeface="DM Sans"/>
                <a:sym typeface="DM Sans"/>
              </a:rPr>
              <a:t>Marie</a:t>
            </a:r>
            <a:endParaRPr sz="13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r>
              <a:rPr lang="es" sz="1350" b="0" i="0" u="none" strike="noStrike" cap="none" dirty="0">
                <a:solidFill>
                  <a:srgbClr val="999999"/>
                </a:solidFill>
                <a:latin typeface="DM Sans"/>
                <a:ea typeface="DM Sans"/>
                <a:cs typeface="DM Sans"/>
                <a:sym typeface="DM Sans"/>
              </a:rPr>
              <a:t>d) </a:t>
            </a:r>
            <a:r>
              <a:rPr lang="es" sz="1350" dirty="0">
                <a:solidFill>
                  <a:srgbClr val="999999"/>
                </a:solidFill>
                <a:latin typeface="DM Sans"/>
                <a:ea typeface="DM Sans"/>
                <a:cs typeface="DM Sans"/>
                <a:sym typeface="DM Sans"/>
              </a:rPr>
              <a:t>Barbara and Jane</a:t>
            </a:r>
            <a:endParaRPr sz="13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dirty="0">
              <a:solidFill>
                <a:srgbClr val="999999"/>
              </a:solidFill>
              <a:latin typeface="DM Sans"/>
              <a:ea typeface="DM Sans"/>
              <a:cs typeface="DM Sans"/>
              <a:sym typeface="DM Sans"/>
            </a:endParaRPr>
          </a:p>
          <a:p>
            <a:pPr marL="457200" marR="0" lvl="0" indent="0" algn="l" rtl="0">
              <a:lnSpc>
                <a:spcPct val="100000"/>
              </a:lnSpc>
              <a:spcBef>
                <a:spcPts val="800"/>
              </a:spcBef>
              <a:spcAft>
                <a:spcPts val="800"/>
              </a:spcAft>
              <a:buClr>
                <a:srgbClr val="000000"/>
              </a:buClr>
              <a:buSzPts val="1350"/>
              <a:buFont typeface="Arial"/>
              <a:buNone/>
            </a:pPr>
            <a:endParaRPr sz="1350" b="0" i="0" u="none" strike="noStrike" cap="none" dirty="0">
              <a:solidFill>
                <a:srgbClr val="999999"/>
              </a:solidFill>
              <a:latin typeface="DM Sans"/>
              <a:ea typeface="DM Sans"/>
              <a:cs typeface="DM Sans"/>
              <a:sym typeface="DM Sans"/>
            </a:endParaRPr>
          </a:p>
        </p:txBody>
      </p:sp>
      <p:sp>
        <p:nvSpPr>
          <p:cNvPr id="181" name="Google Shape;181;p38"/>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2" name="Google Shape;182;p38"/>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ASSESSMENT</a:t>
            </a:r>
            <a:endParaRPr sz="1400" b="0" i="0" u="none" strike="noStrike" cap="none" dirty="0">
              <a:solidFill>
                <a:srgbClr val="000000"/>
              </a:solidFill>
              <a:latin typeface="DM Sans"/>
              <a:ea typeface="DM Sans"/>
              <a:cs typeface="DM Sans"/>
              <a:sym typeface="DM Sans"/>
            </a:endParaRPr>
          </a:p>
        </p:txBody>
      </p:sp>
      <p:sp>
        <p:nvSpPr>
          <p:cNvPr id="2" name="Elipse 1">
            <a:extLst>
              <a:ext uri="{FF2B5EF4-FFF2-40B4-BE49-F238E27FC236}">
                <a16:creationId xmlns:a16="http://schemas.microsoft.com/office/drawing/2014/main" id="{7EC114A4-06E6-4F13-10BC-3C50703D4BD8}"/>
              </a:ext>
            </a:extLst>
          </p:cNvPr>
          <p:cNvSpPr/>
          <p:nvPr/>
        </p:nvSpPr>
        <p:spPr>
          <a:xfrm>
            <a:off x="467111" y="2264735"/>
            <a:ext cx="255182" cy="223284"/>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87" name="Google Shape;187;p39"/>
          <p:cNvGrpSpPr/>
          <p:nvPr/>
        </p:nvGrpSpPr>
        <p:grpSpPr>
          <a:xfrm>
            <a:off x="457356" y="468297"/>
            <a:ext cx="431074" cy="431074"/>
            <a:chOff x="7208351" y="2467173"/>
            <a:chExt cx="738900" cy="738900"/>
          </a:xfrm>
        </p:grpSpPr>
        <p:sp>
          <p:nvSpPr>
            <p:cNvPr id="188" name="Google Shape;188;p39"/>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89" name="Google Shape;189;p39"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pic>
        <p:nvPicPr>
          <p:cNvPr id="190" name="Google Shape;190;p39"/>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191" name="Google Shape;191;p39"/>
          <p:cNvSpPr txBox="1"/>
          <p:nvPr/>
        </p:nvSpPr>
        <p:spPr>
          <a:xfrm>
            <a:off x="457350" y="1066800"/>
            <a:ext cx="8215800" cy="2781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5. Read the sentences below. Are they true (T) or false (F)?</a:t>
            </a:r>
            <a:endParaRPr sz="1350" b="1"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1" i="0" u="none" strike="noStrike" cap="none" dirty="0">
              <a:solidFill>
                <a:srgbClr val="000000"/>
              </a:solidFill>
              <a:latin typeface="DM Sans"/>
              <a:ea typeface="DM Sans"/>
              <a:cs typeface="DM Sans"/>
              <a:sym typeface="DM Sans"/>
            </a:endParaRPr>
          </a:p>
          <a:p>
            <a:pPr marL="45720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999999"/>
              </a:solidFill>
              <a:latin typeface="DM Sans"/>
              <a:ea typeface="DM Sans"/>
              <a:cs typeface="DM Sans"/>
              <a:sym typeface="DM Sans"/>
            </a:endParaRPr>
          </a:p>
          <a:p>
            <a:pPr marL="457200" marR="0" lvl="0" indent="-314325" algn="l" rtl="0">
              <a:lnSpc>
                <a:spcPct val="200000"/>
              </a:lnSpc>
              <a:spcBef>
                <a:spcPts val="0"/>
              </a:spcBef>
              <a:spcAft>
                <a:spcPts val="0"/>
              </a:spcAft>
              <a:buClr>
                <a:srgbClr val="999999"/>
              </a:buClr>
              <a:buSzPts val="1350"/>
              <a:buFont typeface="DM Sans"/>
              <a:buAutoNum type="alphaLcParenR"/>
            </a:pPr>
            <a:r>
              <a:rPr lang="es" sz="1350" dirty="0">
                <a:solidFill>
                  <a:srgbClr val="999999"/>
                </a:solidFill>
                <a:latin typeface="DM Sans"/>
                <a:ea typeface="DM Sans"/>
                <a:cs typeface="DM Sans"/>
                <a:sym typeface="DM Sans"/>
              </a:rPr>
              <a:t>Jane is from Valparaíso, Chile.   </a:t>
            </a:r>
            <a:r>
              <a:rPr lang="es" sz="1350" dirty="0">
                <a:solidFill>
                  <a:srgbClr val="FF0000"/>
                </a:solidFill>
                <a:latin typeface="Elephant" panose="02020904090505020303" pitchFamily="18" charset="0"/>
                <a:ea typeface="DM Sans"/>
                <a:cs typeface="DM Sans"/>
                <a:sym typeface="DM Sans"/>
              </a:rPr>
              <a:t>F</a:t>
            </a:r>
            <a:endParaRPr sz="1350" b="0" i="0" u="none" strike="noStrike" cap="none" dirty="0">
              <a:solidFill>
                <a:srgbClr val="999999"/>
              </a:solidFill>
              <a:latin typeface="Elephant" panose="02020904090505020303" pitchFamily="18" charset="0"/>
              <a:ea typeface="DM Sans"/>
              <a:cs typeface="DM Sans"/>
              <a:sym typeface="DM Sans"/>
            </a:endParaRPr>
          </a:p>
          <a:p>
            <a:pPr marL="457200" marR="0" lvl="0" indent="-314325" algn="l" rtl="0">
              <a:lnSpc>
                <a:spcPct val="200000"/>
              </a:lnSpc>
              <a:spcBef>
                <a:spcPts val="0"/>
              </a:spcBef>
              <a:spcAft>
                <a:spcPts val="0"/>
              </a:spcAft>
              <a:buClr>
                <a:srgbClr val="999999"/>
              </a:buClr>
              <a:buSzPts val="1350"/>
              <a:buFont typeface="DM Sans"/>
              <a:buAutoNum type="alphaLcParenR"/>
            </a:pPr>
            <a:r>
              <a:rPr lang="es" sz="1350" dirty="0">
                <a:solidFill>
                  <a:srgbClr val="999999"/>
                </a:solidFill>
                <a:latin typeface="DM Sans"/>
                <a:ea typeface="DM Sans"/>
                <a:cs typeface="DM Sans"/>
                <a:sym typeface="DM Sans"/>
              </a:rPr>
              <a:t>Barbara edits videos for social media. </a:t>
            </a:r>
            <a:r>
              <a:rPr lang="es" sz="1350" dirty="0">
                <a:solidFill>
                  <a:srgbClr val="00B050"/>
                </a:solidFill>
                <a:latin typeface="Elephant" panose="02020904090505020303" pitchFamily="18" charset="0"/>
                <a:ea typeface="DM Sans"/>
                <a:cs typeface="DM Sans"/>
                <a:sym typeface="DM Sans"/>
              </a:rPr>
              <a:t>T</a:t>
            </a:r>
            <a:endParaRPr sz="1350" b="0" i="0" u="none" strike="noStrike" cap="none" dirty="0">
              <a:solidFill>
                <a:srgbClr val="999999"/>
              </a:solidFill>
              <a:latin typeface="DM Sans"/>
              <a:ea typeface="DM Sans"/>
              <a:cs typeface="DM Sans"/>
              <a:sym typeface="DM Sans"/>
            </a:endParaRPr>
          </a:p>
          <a:p>
            <a:pPr marL="457200" marR="0" lvl="0" indent="-314325" algn="l" rtl="0">
              <a:lnSpc>
                <a:spcPct val="200000"/>
              </a:lnSpc>
              <a:spcBef>
                <a:spcPts val="0"/>
              </a:spcBef>
              <a:spcAft>
                <a:spcPts val="0"/>
              </a:spcAft>
              <a:buClr>
                <a:srgbClr val="999999"/>
              </a:buClr>
              <a:buSzPts val="1350"/>
              <a:buFont typeface="DM Sans"/>
              <a:buAutoNum type="alphaLcParenR"/>
            </a:pPr>
            <a:r>
              <a:rPr lang="es" sz="1350" dirty="0">
                <a:solidFill>
                  <a:srgbClr val="999999"/>
                </a:solidFill>
                <a:latin typeface="DM Sans"/>
                <a:ea typeface="DM Sans"/>
                <a:cs typeface="DM Sans"/>
                <a:sym typeface="DM Sans"/>
              </a:rPr>
              <a:t>Max is a team lead</a:t>
            </a:r>
            <a:r>
              <a:rPr lang="es" sz="1350" b="0" i="0" u="none" strike="noStrike" cap="none" dirty="0">
                <a:solidFill>
                  <a:srgbClr val="999999"/>
                </a:solidFill>
                <a:latin typeface="DM Sans"/>
                <a:ea typeface="DM Sans"/>
                <a:cs typeface="DM Sans"/>
                <a:sym typeface="DM Sans"/>
              </a:rPr>
              <a:t>. </a:t>
            </a:r>
            <a:r>
              <a:rPr lang="es" sz="1350" dirty="0">
                <a:solidFill>
                  <a:srgbClr val="FF0000"/>
                </a:solidFill>
                <a:latin typeface="Elephant" panose="02020904090505020303" pitchFamily="18" charset="0"/>
                <a:ea typeface="DM Sans"/>
                <a:cs typeface="DM Sans"/>
                <a:sym typeface="DM Sans"/>
              </a:rPr>
              <a:t>F</a:t>
            </a:r>
            <a:endParaRPr sz="1350" b="0" i="0" u="none" strike="noStrike" cap="none" dirty="0">
              <a:solidFill>
                <a:srgbClr val="999999"/>
              </a:solidFill>
              <a:latin typeface="DM Sans"/>
              <a:ea typeface="DM Sans"/>
              <a:cs typeface="DM Sans"/>
              <a:sym typeface="DM Sans"/>
            </a:endParaRPr>
          </a:p>
          <a:p>
            <a:pPr marL="457200" marR="0" lvl="0" indent="-314325" algn="l" rtl="0">
              <a:lnSpc>
                <a:spcPct val="200000"/>
              </a:lnSpc>
              <a:spcBef>
                <a:spcPts val="0"/>
              </a:spcBef>
              <a:spcAft>
                <a:spcPts val="0"/>
              </a:spcAft>
              <a:buClr>
                <a:srgbClr val="999999"/>
              </a:buClr>
              <a:buSzPts val="1350"/>
              <a:buFont typeface="DM Sans"/>
              <a:buAutoNum type="alphaLcParenR"/>
            </a:pPr>
            <a:r>
              <a:rPr lang="es" sz="1350" dirty="0">
                <a:solidFill>
                  <a:srgbClr val="999999"/>
                </a:solidFill>
                <a:latin typeface="DM Sans"/>
                <a:ea typeface="DM Sans"/>
                <a:cs typeface="DM Sans"/>
                <a:sym typeface="DM Sans"/>
              </a:rPr>
              <a:t>Marie has a four-day work schedule</a:t>
            </a:r>
            <a:r>
              <a:rPr lang="es" sz="1350" b="0" i="0" u="none" strike="noStrike" cap="none" dirty="0">
                <a:solidFill>
                  <a:srgbClr val="999999"/>
                </a:solidFill>
                <a:latin typeface="DM Sans"/>
                <a:ea typeface="DM Sans"/>
                <a:cs typeface="DM Sans"/>
                <a:sym typeface="DM Sans"/>
              </a:rPr>
              <a:t>. </a:t>
            </a:r>
            <a:r>
              <a:rPr lang="es" sz="1350" dirty="0">
                <a:solidFill>
                  <a:srgbClr val="00B050"/>
                </a:solidFill>
                <a:latin typeface="Elephant" panose="02020904090505020303" pitchFamily="18" charset="0"/>
                <a:ea typeface="DM Sans"/>
                <a:cs typeface="DM Sans"/>
                <a:sym typeface="DM Sans"/>
              </a:rPr>
              <a:t>T</a:t>
            </a:r>
            <a:endParaRPr sz="1350" b="0" i="0" u="none" strike="noStrike" cap="none" dirty="0">
              <a:solidFill>
                <a:srgbClr val="999999"/>
              </a:solidFill>
              <a:latin typeface="DM Sans"/>
              <a:ea typeface="DM Sans"/>
              <a:cs typeface="DM Sans"/>
              <a:sym typeface="DM Sans"/>
            </a:endParaRPr>
          </a:p>
          <a:p>
            <a:pPr marL="457200" marR="0" lvl="0" indent="0" algn="l" rtl="0">
              <a:lnSpc>
                <a:spcPct val="100000"/>
              </a:lnSpc>
              <a:spcBef>
                <a:spcPts val="800"/>
              </a:spcBef>
              <a:spcAft>
                <a:spcPts val="0"/>
              </a:spcAft>
              <a:buClr>
                <a:srgbClr val="000000"/>
              </a:buClr>
              <a:buSzPts val="1350"/>
              <a:buFont typeface="Arial"/>
              <a:buNone/>
            </a:pPr>
            <a:endParaRPr sz="1350" b="0" i="0" u="none" strike="noStrike" cap="none" dirty="0">
              <a:solidFill>
                <a:srgbClr val="999999"/>
              </a:solidFill>
              <a:latin typeface="DM Sans"/>
              <a:ea typeface="DM Sans"/>
              <a:cs typeface="DM Sans"/>
              <a:sym typeface="DM Sans"/>
            </a:endParaRPr>
          </a:p>
        </p:txBody>
      </p:sp>
      <p:sp>
        <p:nvSpPr>
          <p:cNvPr id="192" name="Google Shape;192;p39"/>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3" name="Google Shape;193;p39"/>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ASSESSMENT</a:t>
            </a:r>
            <a:endParaRPr sz="1400" b="0" i="0" u="none" strike="noStrike" cap="none" dirty="0">
              <a:solidFill>
                <a:srgbClr val="000000"/>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grpSp>
        <p:nvGrpSpPr>
          <p:cNvPr id="198" name="Google Shape;198;p40"/>
          <p:cNvGrpSpPr/>
          <p:nvPr/>
        </p:nvGrpSpPr>
        <p:grpSpPr>
          <a:xfrm>
            <a:off x="457356" y="468297"/>
            <a:ext cx="431074" cy="431074"/>
            <a:chOff x="7208351" y="2467173"/>
            <a:chExt cx="738900" cy="738900"/>
          </a:xfrm>
        </p:grpSpPr>
        <p:sp>
          <p:nvSpPr>
            <p:cNvPr id="199" name="Google Shape;199;p40"/>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00" name="Google Shape;200;p40"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pic>
        <p:nvPicPr>
          <p:cNvPr id="201" name="Google Shape;201;p4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202" name="Google Shape;202;p40"/>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3" name="Google Shape;203;p40"/>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ASSESSMENT</a:t>
            </a:r>
            <a:endParaRPr sz="1400" b="0" i="0" u="none" strike="noStrike" cap="none" dirty="0">
              <a:solidFill>
                <a:srgbClr val="000000"/>
              </a:solidFill>
              <a:latin typeface="DM Sans"/>
              <a:ea typeface="DM Sans"/>
              <a:cs typeface="DM Sans"/>
              <a:sym typeface="DM Sans"/>
            </a:endParaRPr>
          </a:p>
        </p:txBody>
      </p:sp>
      <p:sp>
        <p:nvSpPr>
          <p:cNvPr id="204" name="Google Shape;204;p40"/>
          <p:cNvSpPr txBox="1"/>
          <p:nvPr/>
        </p:nvSpPr>
        <p:spPr>
          <a:xfrm>
            <a:off x="721500" y="1041625"/>
            <a:ext cx="8203200" cy="361313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 sz="1350" b="1" i="0" u="none" strike="noStrike" cap="none" dirty="0">
                <a:solidFill>
                  <a:srgbClr val="000000"/>
                </a:solidFill>
                <a:latin typeface="DM Sans"/>
                <a:ea typeface="DM Sans"/>
                <a:cs typeface="DM Sans"/>
                <a:sym typeface="DM Sans"/>
              </a:rPr>
              <a:t>6.</a:t>
            </a:r>
            <a:r>
              <a:rPr lang="es" sz="1350" b="1" i="0" u="none" strike="noStrike" cap="none" dirty="0">
                <a:solidFill>
                  <a:schemeClr val="dk1"/>
                </a:solidFill>
                <a:latin typeface="DM Sans"/>
                <a:ea typeface="DM Sans"/>
                <a:cs typeface="DM Sans"/>
                <a:sym typeface="DM Sans"/>
              </a:rPr>
              <a:t> </a:t>
            </a:r>
            <a:r>
              <a:rPr lang="es" sz="1350" b="1" dirty="0">
                <a:solidFill>
                  <a:schemeClr val="dk1"/>
                </a:solidFill>
                <a:latin typeface="DM Sans"/>
                <a:ea typeface="DM Sans"/>
                <a:cs typeface="DM Sans"/>
                <a:sym typeface="DM Sans"/>
              </a:rPr>
              <a:t>Personality traits</a:t>
            </a:r>
            <a:endParaRPr sz="1350" b="1" i="0" u="none" strike="noStrike" cap="none" dirty="0">
              <a:solidFill>
                <a:schemeClr val="dk1"/>
              </a:solidFill>
              <a:latin typeface="DM Sans"/>
              <a:ea typeface="DM Sans"/>
              <a:cs typeface="DM Sans"/>
              <a:sym typeface="DM Sans"/>
            </a:endParaRPr>
          </a:p>
          <a:p>
            <a:pPr marL="224999"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chemeClr val="dk1"/>
                </a:solidFill>
                <a:latin typeface="DM Sans"/>
                <a:ea typeface="DM Sans"/>
                <a:cs typeface="DM Sans"/>
                <a:sym typeface="DM Sans"/>
              </a:rPr>
              <a:t>Watch</a:t>
            </a:r>
            <a:r>
              <a:rPr lang="es" sz="1350" b="1" i="0" u="none" strike="noStrike" cap="none" dirty="0">
                <a:solidFill>
                  <a:schemeClr val="dk1"/>
                </a:solidFill>
                <a:highlight>
                  <a:schemeClr val="lt1"/>
                </a:highlight>
                <a:latin typeface="DM Sans"/>
                <a:ea typeface="DM Sans"/>
                <a:cs typeface="DM Sans"/>
                <a:sym typeface="DM Sans"/>
              </a:rPr>
              <a:t> </a:t>
            </a:r>
            <a:r>
              <a:rPr lang="es" sz="1350" b="1" i="0" u="sng" strike="noStrike" cap="none" dirty="0">
                <a:solidFill>
                  <a:schemeClr val="dk1"/>
                </a:solidFill>
                <a:highlight>
                  <a:schemeClr val="accent5"/>
                </a:highlight>
                <a:latin typeface="DM Sans"/>
                <a:ea typeface="DM Sans"/>
                <a:cs typeface="DM Sans"/>
                <a:sym typeface="DM Sans"/>
                <a:hlinkClick r:id="rId5">
                  <a:extLst>
                    <a:ext uri="{A12FA001-AC4F-418D-AE19-62706E023703}">
                      <ahyp:hlinkClr xmlns:ahyp="http://schemas.microsoft.com/office/drawing/2018/hyperlinkcolor" val="tx"/>
                    </a:ext>
                  </a:extLst>
                </a:hlinkClick>
              </a:rPr>
              <a:t>this video</a:t>
            </a:r>
            <a:r>
              <a:rPr lang="es" sz="1350" b="1" i="0" u="none" strike="noStrike" cap="none" dirty="0">
                <a:solidFill>
                  <a:schemeClr val="dk1"/>
                </a:solidFill>
                <a:latin typeface="DM Sans"/>
                <a:ea typeface="DM Sans"/>
                <a:cs typeface="DM Sans"/>
                <a:sym typeface="DM Sans"/>
              </a:rPr>
              <a:t>. Then write down the missing words. All sentences are taken from the video</a:t>
            </a:r>
            <a:r>
              <a:rPr lang="es" sz="1350" b="1" dirty="0">
                <a:solidFill>
                  <a:schemeClr val="dk1"/>
                </a:solidFill>
                <a:latin typeface="DM Sans"/>
                <a:ea typeface="DM Sans"/>
                <a:cs typeface="DM Sans"/>
                <a:sym typeface="DM Sans"/>
              </a:rPr>
              <a:t>.</a:t>
            </a:r>
            <a:endParaRPr sz="1350" b="1" i="0" u="none" strike="noStrike" cap="none" dirty="0">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100"/>
              <a:buFont typeface="Arial"/>
              <a:buNone/>
            </a:pPr>
            <a:endParaRPr sz="1350" b="1" i="0" u="none" strike="noStrike" cap="none" dirty="0">
              <a:solidFill>
                <a:schemeClr val="dk1"/>
              </a:solidFill>
              <a:latin typeface="DM Sans"/>
              <a:ea typeface="DM Sans"/>
              <a:cs typeface="DM Sans"/>
              <a:sym typeface="DM Sans"/>
            </a:endParaRPr>
          </a:p>
          <a:p>
            <a:pPr marL="457200" marR="0" lvl="0" indent="-314325" algn="l" rtl="0">
              <a:lnSpc>
                <a:spcPct val="115000"/>
              </a:lnSpc>
              <a:spcBef>
                <a:spcPts val="800"/>
              </a:spcBef>
              <a:spcAft>
                <a:spcPts val="0"/>
              </a:spcAft>
              <a:buClr>
                <a:schemeClr val="dk1"/>
              </a:buClr>
              <a:buSzPts val="1350"/>
              <a:buFont typeface="DM Sans"/>
              <a:buAutoNum type="alphaUcPeriod"/>
            </a:pPr>
            <a:r>
              <a:rPr lang="es" sz="1350" dirty="0">
                <a:solidFill>
                  <a:schemeClr val="dk1"/>
                </a:solidFill>
                <a:latin typeface="DM Sans"/>
                <a:ea typeface="DM Sans"/>
                <a:cs typeface="DM Sans"/>
                <a:sym typeface="DM Sans"/>
              </a:rPr>
              <a:t>The openness to experience trait describes people who are </a:t>
            </a:r>
            <a:r>
              <a:rPr lang="es" sz="1350" b="1" dirty="0">
                <a:solidFill>
                  <a:schemeClr val="dk1"/>
                </a:solidFill>
                <a:latin typeface="DM Sans"/>
                <a:ea typeface="DM Sans"/>
                <a:cs typeface="DM Sans"/>
                <a:sym typeface="DM Sans"/>
              </a:rPr>
              <a:t>__</a:t>
            </a:r>
            <a:r>
              <a:rPr lang="es" b="1" dirty="0">
                <a:solidFill>
                  <a:schemeClr val="dk1"/>
                </a:solidFill>
                <a:latin typeface="Courier New" panose="02070309020205020404" pitchFamily="49" charset="0"/>
                <a:ea typeface="DM Sans"/>
                <a:cs typeface="Courier New" panose="02070309020205020404" pitchFamily="49" charset="0"/>
                <a:sym typeface="DM Sans"/>
              </a:rPr>
              <a:t>curious</a:t>
            </a:r>
            <a:r>
              <a:rPr lang="es" sz="1350" b="1" dirty="0">
                <a:solidFill>
                  <a:schemeClr val="dk1"/>
                </a:solidFill>
                <a:latin typeface="DM Sans"/>
                <a:ea typeface="DM Sans"/>
                <a:cs typeface="DM Sans"/>
                <a:sym typeface="DM Sans"/>
              </a:rPr>
              <a:t>__</a:t>
            </a:r>
            <a:r>
              <a:rPr lang="es" sz="1350" dirty="0">
                <a:solidFill>
                  <a:schemeClr val="dk1"/>
                </a:solidFill>
                <a:latin typeface="DM Sans"/>
                <a:ea typeface="DM Sans"/>
                <a:cs typeface="DM Sans"/>
                <a:sym typeface="DM Sans"/>
              </a:rPr>
              <a:t> about the world about them.</a:t>
            </a:r>
            <a:endParaRPr sz="1350" b="0" i="0" u="none" strike="noStrike" cap="none" dirty="0">
              <a:solidFill>
                <a:schemeClr val="dk1"/>
              </a:solidFill>
              <a:latin typeface="DM Sans"/>
              <a:ea typeface="DM Sans"/>
              <a:cs typeface="DM Sans"/>
              <a:sym typeface="DM Sans"/>
            </a:endParaRPr>
          </a:p>
          <a:p>
            <a:pPr marL="457200" marR="0" lvl="0" indent="-314325" algn="l" rtl="0">
              <a:lnSpc>
                <a:spcPct val="115000"/>
              </a:lnSpc>
              <a:spcBef>
                <a:spcPts val="1000"/>
              </a:spcBef>
              <a:spcAft>
                <a:spcPts val="0"/>
              </a:spcAft>
              <a:buClr>
                <a:schemeClr val="dk1"/>
              </a:buClr>
              <a:buSzPts val="1350"/>
              <a:buFont typeface="DM Sans"/>
              <a:buAutoNum type="alphaUcPeriod"/>
            </a:pPr>
            <a:r>
              <a:rPr lang="es" sz="1350" dirty="0">
                <a:solidFill>
                  <a:schemeClr val="dk1"/>
                </a:solidFill>
                <a:latin typeface="DM Sans"/>
                <a:ea typeface="DM Sans"/>
                <a:cs typeface="DM Sans"/>
                <a:sym typeface="DM Sans"/>
              </a:rPr>
              <a:t>People who are more conscientious tend to pay more attention to _</a:t>
            </a:r>
            <a:r>
              <a:rPr lang="es" b="1" dirty="0">
                <a:solidFill>
                  <a:schemeClr val="dk1"/>
                </a:solidFill>
                <a:latin typeface="Courier New" panose="02070309020205020404" pitchFamily="49" charset="0"/>
                <a:ea typeface="DM Sans"/>
                <a:cs typeface="Courier New" panose="02070309020205020404" pitchFamily="49" charset="0"/>
                <a:sym typeface="DM Sans"/>
              </a:rPr>
              <a:t>detail</a:t>
            </a:r>
            <a:r>
              <a:rPr lang="es" sz="1350" dirty="0">
                <a:solidFill>
                  <a:schemeClr val="dk1"/>
                </a:solidFill>
                <a:latin typeface="DM Sans"/>
                <a:ea typeface="DM Sans"/>
                <a:cs typeface="DM Sans"/>
                <a:sym typeface="DM Sans"/>
              </a:rPr>
              <a:t>__.</a:t>
            </a:r>
            <a:endParaRPr sz="1350" b="0" i="0" u="none" strike="noStrike" cap="none" dirty="0">
              <a:solidFill>
                <a:schemeClr val="dk1"/>
              </a:solidFill>
              <a:latin typeface="DM Sans"/>
              <a:ea typeface="DM Sans"/>
              <a:cs typeface="DM Sans"/>
              <a:sym typeface="DM Sans"/>
            </a:endParaRPr>
          </a:p>
          <a:p>
            <a:pPr marL="457200" marR="0" lvl="0" indent="-314325" algn="l" rtl="0">
              <a:lnSpc>
                <a:spcPct val="115000"/>
              </a:lnSpc>
              <a:spcBef>
                <a:spcPts val="1000"/>
              </a:spcBef>
              <a:spcAft>
                <a:spcPts val="0"/>
              </a:spcAft>
              <a:buClr>
                <a:schemeClr val="dk1"/>
              </a:buClr>
              <a:buSzPts val="1350"/>
              <a:buFont typeface="DM Sans"/>
              <a:buAutoNum type="alphaUcPeriod"/>
            </a:pPr>
            <a:r>
              <a:rPr lang="es" sz="1350" b="0" i="0" u="none" strike="noStrike" cap="none" dirty="0">
                <a:solidFill>
                  <a:schemeClr val="dk1"/>
                </a:solidFill>
                <a:latin typeface="DM Sans"/>
                <a:ea typeface="DM Sans"/>
                <a:cs typeface="DM Sans"/>
                <a:sym typeface="DM Sans"/>
              </a:rPr>
              <a:t>T</a:t>
            </a:r>
            <a:r>
              <a:rPr lang="es" sz="1350" dirty="0">
                <a:solidFill>
                  <a:schemeClr val="dk1"/>
                </a:solidFill>
                <a:latin typeface="DM Sans"/>
                <a:ea typeface="DM Sans"/>
                <a:cs typeface="DM Sans"/>
                <a:sym typeface="DM Sans"/>
              </a:rPr>
              <a:t>hey put more effort into organizing their everyday </a:t>
            </a:r>
            <a:r>
              <a:rPr lang="es" dirty="0">
                <a:solidFill>
                  <a:schemeClr val="dk1"/>
                </a:solidFill>
                <a:latin typeface="Courier New" panose="02070309020205020404" pitchFamily="49" charset="0"/>
                <a:ea typeface="DM Sans"/>
                <a:cs typeface="Courier New" panose="02070309020205020404" pitchFamily="49" charset="0"/>
                <a:sym typeface="DM Sans"/>
              </a:rPr>
              <a:t>_</a:t>
            </a:r>
            <a:r>
              <a:rPr lang="es" b="1" dirty="0">
                <a:solidFill>
                  <a:schemeClr val="dk1"/>
                </a:solidFill>
                <a:latin typeface="Courier New" panose="02070309020205020404" pitchFamily="49" charset="0"/>
                <a:ea typeface="DM Sans"/>
                <a:cs typeface="Courier New" panose="02070309020205020404" pitchFamily="49" charset="0"/>
                <a:sym typeface="DM Sans"/>
              </a:rPr>
              <a:t>routines</a:t>
            </a:r>
            <a:r>
              <a:rPr lang="es" dirty="0">
                <a:solidFill>
                  <a:schemeClr val="dk1"/>
                </a:solidFill>
                <a:latin typeface="Courier New" panose="02070309020205020404" pitchFamily="49" charset="0"/>
                <a:ea typeface="DM Sans"/>
                <a:cs typeface="Courier New" panose="02070309020205020404" pitchFamily="49" charset="0"/>
                <a:sym typeface="DM Sans"/>
              </a:rPr>
              <a:t>_.</a:t>
            </a:r>
            <a:endParaRPr b="0" i="0" u="none" strike="noStrike" cap="none" dirty="0">
              <a:solidFill>
                <a:schemeClr val="dk1"/>
              </a:solidFill>
              <a:latin typeface="Courier New" panose="02070309020205020404" pitchFamily="49" charset="0"/>
              <a:ea typeface="DM Sans"/>
              <a:cs typeface="Courier New" panose="02070309020205020404" pitchFamily="49" charset="0"/>
              <a:sym typeface="DM Sans"/>
            </a:endParaRPr>
          </a:p>
          <a:p>
            <a:pPr marL="457200" marR="0" lvl="0" indent="-314325" algn="l" rtl="0">
              <a:lnSpc>
                <a:spcPct val="115000"/>
              </a:lnSpc>
              <a:spcBef>
                <a:spcPts val="1000"/>
              </a:spcBef>
              <a:spcAft>
                <a:spcPts val="0"/>
              </a:spcAft>
              <a:buClr>
                <a:schemeClr val="dk1"/>
              </a:buClr>
              <a:buSzPts val="1350"/>
              <a:buFont typeface="DM Sans"/>
              <a:buAutoNum type="alphaUcPeriod"/>
            </a:pPr>
            <a:r>
              <a:rPr lang="es" sz="1350" dirty="0">
                <a:solidFill>
                  <a:schemeClr val="dk1"/>
                </a:solidFill>
                <a:latin typeface="DM Sans"/>
                <a:ea typeface="DM Sans"/>
                <a:cs typeface="DM Sans"/>
                <a:sym typeface="DM Sans"/>
              </a:rPr>
              <a:t>Extroverts feel more __</a:t>
            </a:r>
            <a:r>
              <a:rPr lang="es" b="1" dirty="0">
                <a:solidFill>
                  <a:schemeClr val="dk1"/>
                </a:solidFill>
                <a:latin typeface="Courier New" panose="02070309020205020404" pitchFamily="49" charset="0"/>
                <a:ea typeface="DM Sans"/>
                <a:cs typeface="Courier New" panose="02070309020205020404" pitchFamily="49" charset="0"/>
                <a:sym typeface="DM Sans"/>
              </a:rPr>
              <a:t>comfortable</a:t>
            </a:r>
            <a:r>
              <a:rPr lang="es" sz="1350" dirty="0">
                <a:solidFill>
                  <a:schemeClr val="dk1"/>
                </a:solidFill>
                <a:latin typeface="DM Sans"/>
                <a:ea typeface="DM Sans"/>
                <a:cs typeface="DM Sans"/>
                <a:sym typeface="DM Sans"/>
              </a:rPr>
              <a:t>__ around lots of people.</a:t>
            </a:r>
            <a:endParaRPr sz="1350" dirty="0">
              <a:solidFill>
                <a:schemeClr val="dk1"/>
              </a:solidFill>
              <a:latin typeface="DM Sans"/>
              <a:ea typeface="DM Sans"/>
              <a:cs typeface="DM Sans"/>
              <a:sym typeface="DM Sans"/>
            </a:endParaRPr>
          </a:p>
          <a:p>
            <a:pPr marL="457200" marR="0" lvl="0" indent="-314325" algn="l" rtl="0">
              <a:lnSpc>
                <a:spcPct val="115000"/>
              </a:lnSpc>
              <a:spcBef>
                <a:spcPts val="1000"/>
              </a:spcBef>
              <a:spcAft>
                <a:spcPts val="0"/>
              </a:spcAft>
              <a:buClr>
                <a:schemeClr val="dk1"/>
              </a:buClr>
              <a:buSzPts val="1350"/>
              <a:buFont typeface="DM Sans"/>
              <a:buAutoNum type="alphaUcPeriod"/>
            </a:pPr>
            <a:r>
              <a:rPr lang="es" sz="1350" dirty="0">
                <a:solidFill>
                  <a:schemeClr val="dk1"/>
                </a:solidFill>
                <a:latin typeface="DM Sans"/>
                <a:ea typeface="DM Sans"/>
                <a:cs typeface="DM Sans"/>
                <a:sym typeface="DM Sans"/>
              </a:rPr>
              <a:t>Agreeable people are more likely to be __</a:t>
            </a:r>
            <a:r>
              <a:rPr lang="es" b="1" dirty="0">
                <a:solidFill>
                  <a:schemeClr val="dk1"/>
                </a:solidFill>
                <a:latin typeface="Courier New" panose="02070309020205020404" pitchFamily="49" charset="0"/>
                <a:ea typeface="DM Sans"/>
                <a:cs typeface="Courier New" panose="02070309020205020404" pitchFamily="49" charset="0"/>
                <a:sym typeface="DM Sans"/>
              </a:rPr>
              <a:t>patient</a:t>
            </a:r>
            <a:r>
              <a:rPr lang="es" sz="1350" dirty="0">
                <a:solidFill>
                  <a:schemeClr val="dk1"/>
                </a:solidFill>
                <a:latin typeface="DM Sans"/>
                <a:ea typeface="DM Sans"/>
                <a:cs typeface="DM Sans"/>
                <a:sym typeface="DM Sans"/>
              </a:rPr>
              <a:t>__ with others.</a:t>
            </a:r>
            <a:endParaRPr sz="1350" b="0" i="0" u="none" strike="noStrike" cap="none" dirty="0">
              <a:solidFill>
                <a:srgbClr val="FF0000"/>
              </a:solidFill>
              <a:latin typeface="DM Sans"/>
              <a:ea typeface="DM Sans"/>
              <a:cs typeface="DM Sans"/>
              <a:sym typeface="DM Sans"/>
            </a:endParaRPr>
          </a:p>
          <a:p>
            <a:pPr marL="457200" marR="0" lvl="0" indent="-314325" algn="l" rtl="0">
              <a:lnSpc>
                <a:spcPct val="115000"/>
              </a:lnSpc>
              <a:spcBef>
                <a:spcPts val="1000"/>
              </a:spcBef>
              <a:spcAft>
                <a:spcPts val="0"/>
              </a:spcAft>
              <a:buClr>
                <a:schemeClr val="dk1"/>
              </a:buClr>
              <a:buSzPts val="1350"/>
              <a:buFont typeface="DM Sans"/>
              <a:buAutoNum type="alphaUcPeriod"/>
            </a:pPr>
            <a:r>
              <a:rPr lang="es" sz="1350" dirty="0">
                <a:solidFill>
                  <a:schemeClr val="dk1"/>
                </a:solidFill>
                <a:latin typeface="DM Sans"/>
                <a:ea typeface="DM Sans"/>
                <a:cs typeface="DM Sans"/>
                <a:sym typeface="DM Sans"/>
              </a:rPr>
              <a:t>A person who is more __</a:t>
            </a:r>
            <a:r>
              <a:rPr lang="es" b="1" dirty="0">
                <a:solidFill>
                  <a:schemeClr val="dk1"/>
                </a:solidFill>
                <a:latin typeface="Courier New" panose="02070309020205020404" pitchFamily="49" charset="0"/>
                <a:ea typeface="DM Sans"/>
                <a:cs typeface="Courier New" panose="02070309020205020404" pitchFamily="49" charset="0"/>
                <a:sym typeface="DM Sans"/>
              </a:rPr>
              <a:t>honest</a:t>
            </a:r>
            <a:r>
              <a:rPr lang="es" sz="1350" dirty="0">
                <a:solidFill>
                  <a:schemeClr val="dk1"/>
                </a:solidFill>
                <a:latin typeface="DM Sans"/>
                <a:ea typeface="DM Sans"/>
                <a:cs typeface="DM Sans"/>
                <a:sym typeface="DM Sans"/>
              </a:rPr>
              <a:t>_ and humble is less likely to be narcissistic, psychopathic, and Machiavellian.</a:t>
            </a:r>
            <a:endParaRPr sz="1350" b="0" i="0" u="none" strike="noStrike" cap="none" dirty="0">
              <a:solidFill>
                <a:schemeClr val="dk1"/>
              </a:solidFill>
              <a:latin typeface="DM Sans"/>
              <a:ea typeface="DM Sans"/>
              <a:cs typeface="DM Sans"/>
              <a:sym typeface="DM Sans"/>
            </a:endParaRPr>
          </a:p>
          <a:p>
            <a:pPr marL="457200" marR="0" lvl="0" indent="0" algn="l" rtl="0">
              <a:lnSpc>
                <a:spcPct val="100000"/>
              </a:lnSpc>
              <a:spcBef>
                <a:spcPts val="1000"/>
              </a:spcBef>
              <a:spcAft>
                <a:spcPts val="0"/>
              </a:spcAft>
              <a:buClr>
                <a:srgbClr val="000000"/>
              </a:buClr>
              <a:buSzPts val="1350"/>
              <a:buFont typeface="Arial"/>
              <a:buNone/>
            </a:pPr>
            <a:endParaRPr sz="1350" b="0" i="0" u="none" strike="noStrike" cap="none" dirty="0">
              <a:solidFill>
                <a:srgbClr val="999999"/>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grpSp>
        <p:nvGrpSpPr>
          <p:cNvPr id="209" name="Google Shape;209;p41"/>
          <p:cNvGrpSpPr/>
          <p:nvPr/>
        </p:nvGrpSpPr>
        <p:grpSpPr>
          <a:xfrm>
            <a:off x="457359" y="468298"/>
            <a:ext cx="431074" cy="431074"/>
            <a:chOff x="7208351" y="2467173"/>
            <a:chExt cx="738900" cy="738900"/>
          </a:xfrm>
        </p:grpSpPr>
        <p:sp>
          <p:nvSpPr>
            <p:cNvPr id="210" name="Google Shape;210;p41"/>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11" name="Google Shape;211;p41"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pic>
        <p:nvPicPr>
          <p:cNvPr id="212" name="Google Shape;212;p41"/>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213" name="Google Shape;213;p41"/>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14" name="Google Shape;214;p41"/>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ASSESSMENT</a:t>
            </a:r>
            <a:endParaRPr sz="1400" b="0" i="0" u="none" strike="noStrike" cap="none" dirty="0">
              <a:solidFill>
                <a:srgbClr val="000000"/>
              </a:solidFill>
              <a:latin typeface="DM Sans"/>
              <a:ea typeface="DM Sans"/>
              <a:cs typeface="DM Sans"/>
              <a:sym typeface="DM Sans"/>
            </a:endParaRPr>
          </a:p>
        </p:txBody>
      </p:sp>
      <p:sp>
        <p:nvSpPr>
          <p:cNvPr id="215" name="Google Shape;215;p41"/>
          <p:cNvSpPr txBox="1"/>
          <p:nvPr/>
        </p:nvSpPr>
        <p:spPr>
          <a:xfrm>
            <a:off x="636450" y="1107550"/>
            <a:ext cx="8106600" cy="342398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 sz="1350" b="1" i="0" u="none" strike="noStrike" cap="none" dirty="0">
                <a:solidFill>
                  <a:schemeClr val="dk1"/>
                </a:solidFill>
                <a:latin typeface="DM Sans"/>
                <a:ea typeface="DM Sans"/>
                <a:cs typeface="DM Sans"/>
                <a:sym typeface="DM Sans"/>
              </a:rPr>
              <a:t>7. </a:t>
            </a:r>
            <a:r>
              <a:rPr lang="es" sz="1350" b="1" dirty="0">
                <a:solidFill>
                  <a:schemeClr val="dk1"/>
                </a:solidFill>
                <a:latin typeface="DM Sans"/>
                <a:ea typeface="DM Sans"/>
                <a:cs typeface="DM Sans"/>
                <a:sym typeface="DM Sans"/>
              </a:rPr>
              <a:t>Routines and types of workers.</a:t>
            </a:r>
            <a:endParaRPr sz="1350" b="1" i="0" u="none" strike="noStrike" cap="none" dirty="0">
              <a:solidFill>
                <a:schemeClr val="dk1"/>
              </a:solidFill>
              <a:latin typeface="DM Sans"/>
              <a:ea typeface="DM Sans"/>
              <a:cs typeface="DM Sans"/>
              <a:sym typeface="DM Sans"/>
            </a:endParaRPr>
          </a:p>
          <a:p>
            <a:pPr marL="457200" marR="0" lvl="0" indent="-314325" algn="l" rtl="0">
              <a:lnSpc>
                <a:spcPct val="100000"/>
              </a:lnSpc>
              <a:spcBef>
                <a:spcPts val="0"/>
              </a:spcBef>
              <a:spcAft>
                <a:spcPts val="0"/>
              </a:spcAft>
              <a:buClr>
                <a:schemeClr val="dk1"/>
              </a:buClr>
              <a:buSzPts val="1350"/>
              <a:buFont typeface="DM Sans"/>
              <a:buAutoNum type="alphaLcPeriod"/>
            </a:pPr>
            <a:r>
              <a:rPr lang="es" sz="1350" b="1" i="0" u="none" strike="noStrike" cap="none" dirty="0">
                <a:solidFill>
                  <a:schemeClr val="dk1"/>
                </a:solidFill>
                <a:latin typeface="DM Sans"/>
                <a:ea typeface="DM Sans"/>
                <a:cs typeface="DM Sans"/>
                <a:sym typeface="DM Sans"/>
              </a:rPr>
              <a:t>Read the text in the following slides. Fill in the blanks with the appropriate form of the verb in brackets. </a:t>
            </a:r>
            <a:endParaRPr sz="1350" b="1" dirty="0">
              <a:solidFill>
                <a:schemeClr val="dk1"/>
              </a:solidFill>
              <a:latin typeface="DM Sans"/>
              <a:ea typeface="DM Sans"/>
              <a:cs typeface="DM Sans"/>
              <a:sym typeface="DM Sans"/>
            </a:endParaRPr>
          </a:p>
          <a:p>
            <a:pPr marL="457200" marR="0" lvl="0" indent="0" algn="l" rtl="0">
              <a:lnSpc>
                <a:spcPct val="100000"/>
              </a:lnSpc>
              <a:spcBef>
                <a:spcPts val="0"/>
              </a:spcBef>
              <a:spcAft>
                <a:spcPts val="0"/>
              </a:spcAft>
              <a:buNone/>
            </a:pPr>
            <a:endParaRPr sz="1350" b="1" dirty="0">
              <a:solidFill>
                <a:schemeClr val="dk1"/>
              </a:solidFill>
              <a:latin typeface="DM Sans"/>
              <a:ea typeface="DM Sans"/>
              <a:cs typeface="DM Sans"/>
              <a:sym typeface="DM Sans"/>
            </a:endParaRPr>
          </a:p>
          <a:p>
            <a:pPr marL="0" lvl="0" indent="0" algn="l" rtl="0">
              <a:lnSpc>
                <a:spcPct val="115000"/>
              </a:lnSpc>
              <a:spcBef>
                <a:spcPts val="120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Sarah 1</a:t>
            </a:r>
            <a:r>
              <a:rPr lang="es" b="1" dirty="0">
                <a:solidFill>
                  <a:schemeClr val="dk1"/>
                </a:solidFill>
                <a:latin typeface="DM Sans"/>
                <a:ea typeface="DM Sans"/>
                <a:cs typeface="DM Sans"/>
                <a:sym typeface="DM Sans"/>
              </a:rPr>
              <a:t>_is_</a:t>
            </a:r>
            <a:r>
              <a:rPr lang="es" sz="1350" dirty="0">
                <a:solidFill>
                  <a:schemeClr val="dk1"/>
                </a:solidFill>
                <a:latin typeface="DM Sans"/>
                <a:ea typeface="DM Sans"/>
                <a:cs typeface="DM Sans"/>
                <a:sym typeface="DM Sans"/>
              </a:rPr>
              <a:t> (be) an experienced software developer. She 2_</a:t>
            </a:r>
            <a:r>
              <a:rPr lang="es" b="1" dirty="0">
                <a:solidFill>
                  <a:schemeClr val="dk1"/>
                </a:solidFill>
                <a:latin typeface="DM Sans"/>
                <a:ea typeface="DM Sans"/>
                <a:cs typeface="DM Sans"/>
                <a:sym typeface="DM Sans"/>
              </a:rPr>
              <a:t>arrives</a:t>
            </a:r>
            <a:r>
              <a:rPr lang="es" sz="1350" dirty="0">
                <a:solidFill>
                  <a:schemeClr val="dk1"/>
                </a:solidFill>
                <a:latin typeface="DM Sans"/>
                <a:ea typeface="DM Sans"/>
                <a:cs typeface="DM Sans"/>
                <a:sym typeface="DM Sans"/>
              </a:rPr>
              <a:t>_ (arrive) at the office early every morning. In the mornings she 3_</a:t>
            </a:r>
            <a:r>
              <a:rPr lang="es" b="1" dirty="0">
                <a:solidFill>
                  <a:schemeClr val="dk1"/>
                </a:solidFill>
                <a:latin typeface="DM Sans"/>
                <a:ea typeface="DM Sans"/>
                <a:cs typeface="DM Sans"/>
                <a:sym typeface="DM Sans"/>
              </a:rPr>
              <a:t>writes</a:t>
            </a:r>
            <a:r>
              <a:rPr lang="es" sz="1350" dirty="0">
                <a:solidFill>
                  <a:schemeClr val="dk1"/>
                </a:solidFill>
                <a:latin typeface="DM Sans"/>
                <a:ea typeface="DM Sans"/>
                <a:cs typeface="DM Sans"/>
                <a:sym typeface="DM Sans"/>
              </a:rPr>
              <a:t>_ (write) code, 4_</a:t>
            </a:r>
            <a:r>
              <a:rPr lang="es" b="1" dirty="0">
                <a:solidFill>
                  <a:schemeClr val="dk1"/>
                </a:solidFill>
                <a:latin typeface="DM Sans"/>
                <a:ea typeface="DM Sans"/>
                <a:cs typeface="DM Sans"/>
                <a:sym typeface="DM Sans"/>
              </a:rPr>
              <a:t>solves</a:t>
            </a:r>
            <a:r>
              <a:rPr lang="es" sz="1350" dirty="0">
                <a:solidFill>
                  <a:schemeClr val="dk1"/>
                </a:solidFill>
                <a:latin typeface="DM Sans"/>
                <a:ea typeface="DM Sans"/>
                <a:cs typeface="DM Sans"/>
                <a:sym typeface="DM Sans"/>
              </a:rPr>
              <a:t>_(solve) bugs, and 5_</a:t>
            </a:r>
            <a:r>
              <a:rPr lang="es" b="1" dirty="0">
                <a:solidFill>
                  <a:schemeClr val="dk1"/>
                </a:solidFill>
                <a:latin typeface="DM Sans"/>
                <a:ea typeface="DM Sans"/>
                <a:cs typeface="DM Sans"/>
                <a:sym typeface="DM Sans"/>
              </a:rPr>
              <a:t>collaborates</a:t>
            </a:r>
            <a:r>
              <a:rPr lang="es" sz="1350" dirty="0">
                <a:solidFill>
                  <a:schemeClr val="dk1"/>
                </a:solidFill>
                <a:latin typeface="DM Sans"/>
                <a:ea typeface="DM Sans"/>
                <a:cs typeface="DM Sans"/>
                <a:sym typeface="DM Sans"/>
              </a:rPr>
              <a:t>_ (collaborate) with her team. Sarah's analytical thinking and problem-solving skills 6_</a:t>
            </a:r>
            <a:r>
              <a:rPr lang="es" b="1" dirty="0">
                <a:solidFill>
                  <a:schemeClr val="dk1"/>
                </a:solidFill>
                <a:latin typeface="DM Sans"/>
                <a:ea typeface="DM Sans"/>
                <a:cs typeface="DM Sans"/>
                <a:sym typeface="DM Sans"/>
              </a:rPr>
              <a:t>are</a:t>
            </a:r>
            <a:r>
              <a:rPr lang="es" sz="1350" dirty="0">
                <a:solidFill>
                  <a:schemeClr val="dk1"/>
                </a:solidFill>
                <a:latin typeface="DM Sans"/>
                <a:ea typeface="DM Sans"/>
                <a:cs typeface="DM Sans"/>
                <a:sym typeface="DM Sans"/>
              </a:rPr>
              <a:t>_ (be) her strongest assets. She often 7_</a:t>
            </a:r>
            <a:r>
              <a:rPr lang="es" b="1" dirty="0">
                <a:solidFill>
                  <a:schemeClr val="dk1"/>
                </a:solidFill>
                <a:latin typeface="DM Sans"/>
                <a:ea typeface="DM Sans"/>
                <a:cs typeface="DM Sans"/>
                <a:sym typeface="DM Sans"/>
              </a:rPr>
              <a:t>participates</a:t>
            </a:r>
            <a:r>
              <a:rPr lang="es" sz="1350" dirty="0">
                <a:solidFill>
                  <a:schemeClr val="dk1"/>
                </a:solidFill>
                <a:latin typeface="DM Sans"/>
                <a:ea typeface="DM Sans"/>
                <a:cs typeface="DM Sans"/>
                <a:sym typeface="DM Sans"/>
              </a:rPr>
              <a:t>_ (participate) in code reviews and 8_</a:t>
            </a:r>
            <a:r>
              <a:rPr lang="es" b="1" dirty="0">
                <a:solidFill>
                  <a:schemeClr val="dk1"/>
                </a:solidFill>
                <a:latin typeface="DM Sans"/>
                <a:ea typeface="DM Sans"/>
                <a:cs typeface="DM Sans"/>
                <a:sym typeface="DM Sans"/>
              </a:rPr>
              <a:t>provides</a:t>
            </a:r>
            <a:r>
              <a:rPr lang="es" sz="1350" dirty="0">
                <a:solidFill>
                  <a:schemeClr val="dk1"/>
                </a:solidFill>
                <a:latin typeface="DM Sans"/>
                <a:ea typeface="DM Sans"/>
                <a:cs typeface="DM Sans"/>
                <a:sym typeface="DM Sans"/>
              </a:rPr>
              <a:t>_ (provide) valuable insights for improvements.</a:t>
            </a:r>
            <a:endParaRPr sz="1350" dirty="0">
              <a:solidFill>
                <a:schemeClr val="dk1"/>
              </a:solidFill>
              <a:latin typeface="DM Sans"/>
              <a:ea typeface="DM Sans"/>
              <a:cs typeface="DM Sans"/>
              <a:sym typeface="DM Sans"/>
            </a:endParaRPr>
          </a:p>
          <a:p>
            <a:pPr marL="0" lvl="0" indent="0" algn="l" rtl="0">
              <a:lnSpc>
                <a:spcPct val="115000"/>
              </a:lnSpc>
              <a:spcBef>
                <a:spcPts val="120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Mark 9 </a:t>
            </a:r>
            <a:r>
              <a:rPr lang="es" b="1" dirty="0">
                <a:solidFill>
                  <a:schemeClr val="dk1"/>
                </a:solidFill>
                <a:latin typeface="DM Sans"/>
                <a:ea typeface="DM Sans"/>
                <a:cs typeface="DM Sans"/>
                <a:sym typeface="DM Sans"/>
              </a:rPr>
              <a:t>_works_</a:t>
            </a:r>
            <a:r>
              <a:rPr lang="es" sz="1350" dirty="0">
                <a:solidFill>
                  <a:schemeClr val="dk1"/>
                </a:solidFill>
                <a:latin typeface="DM Sans"/>
                <a:ea typeface="DM Sans"/>
                <a:cs typeface="DM Sans"/>
                <a:sym typeface="DM Sans"/>
              </a:rPr>
              <a:t> (work) as a web designer in the same company. His routine 10 _</a:t>
            </a:r>
            <a:r>
              <a:rPr lang="es" sz="1200" b="1" dirty="0">
                <a:solidFill>
                  <a:schemeClr val="dk1"/>
                </a:solidFill>
                <a:latin typeface="DM Sans"/>
                <a:ea typeface="DM Sans"/>
                <a:cs typeface="DM Sans"/>
                <a:sym typeface="DM Sans"/>
              </a:rPr>
              <a:t> is </a:t>
            </a:r>
            <a:r>
              <a:rPr lang="es" sz="1350" dirty="0">
                <a:solidFill>
                  <a:schemeClr val="dk1"/>
                </a:solidFill>
                <a:latin typeface="DM Sans"/>
                <a:ea typeface="DM Sans"/>
                <a:cs typeface="DM Sans"/>
                <a:sym typeface="DM Sans"/>
              </a:rPr>
              <a:t>_ (be) quite different. He 11 _</a:t>
            </a:r>
            <a:r>
              <a:rPr lang="es" b="1" dirty="0">
                <a:solidFill>
                  <a:schemeClr val="dk1"/>
                </a:solidFill>
                <a:latin typeface="DM Sans"/>
                <a:ea typeface="DM Sans"/>
                <a:cs typeface="DM Sans"/>
                <a:sym typeface="DM Sans"/>
              </a:rPr>
              <a:t>starts</a:t>
            </a:r>
            <a:r>
              <a:rPr lang="es" sz="1350" dirty="0">
                <a:solidFill>
                  <a:schemeClr val="dk1"/>
                </a:solidFill>
                <a:latin typeface="DM Sans"/>
                <a:ea typeface="DM Sans"/>
                <a:cs typeface="DM Sans"/>
                <a:sym typeface="DM Sans"/>
              </a:rPr>
              <a:t>_(start) his day by checking emails and reviewing design projects. He usually 12_</a:t>
            </a:r>
            <a:r>
              <a:rPr lang="es" sz="1200" b="1" dirty="0">
                <a:solidFill>
                  <a:schemeClr val="dk1"/>
                </a:solidFill>
                <a:latin typeface="DM Sans"/>
                <a:ea typeface="DM Sans"/>
                <a:cs typeface="DM Sans"/>
                <a:sym typeface="DM Sans"/>
              </a:rPr>
              <a:t> </a:t>
            </a:r>
            <a:r>
              <a:rPr lang="es" b="1" dirty="0">
                <a:solidFill>
                  <a:schemeClr val="dk1"/>
                </a:solidFill>
                <a:latin typeface="DM Sans"/>
                <a:ea typeface="DM Sans"/>
                <a:cs typeface="DM Sans"/>
                <a:sym typeface="DM Sans"/>
              </a:rPr>
              <a:t>has</a:t>
            </a:r>
            <a:r>
              <a:rPr lang="es" sz="1200" b="1" dirty="0">
                <a:solidFill>
                  <a:schemeClr val="dk1"/>
                </a:solidFill>
                <a:latin typeface="DM Sans"/>
                <a:ea typeface="DM Sans"/>
                <a:cs typeface="DM Sans"/>
                <a:sym typeface="DM Sans"/>
              </a:rPr>
              <a:t> </a:t>
            </a:r>
            <a:r>
              <a:rPr lang="es" sz="1350" dirty="0">
                <a:solidFill>
                  <a:schemeClr val="dk1"/>
                </a:solidFill>
                <a:latin typeface="DM Sans"/>
                <a:ea typeface="DM Sans"/>
                <a:cs typeface="DM Sans"/>
                <a:sym typeface="DM Sans"/>
              </a:rPr>
              <a:t>_ (have) lunch with his friends, Paul and Martina. They 13 </a:t>
            </a:r>
            <a:r>
              <a:rPr lang="es" b="1" dirty="0">
                <a:solidFill>
                  <a:schemeClr val="dk1"/>
                </a:solidFill>
                <a:latin typeface="DM Sans"/>
                <a:ea typeface="DM Sans"/>
                <a:cs typeface="DM Sans"/>
                <a:sym typeface="DM Sans"/>
              </a:rPr>
              <a:t>_go_</a:t>
            </a:r>
            <a:r>
              <a:rPr lang="es" sz="1350" dirty="0">
                <a:solidFill>
                  <a:schemeClr val="dk1"/>
                </a:solidFill>
                <a:latin typeface="DM Sans"/>
                <a:ea typeface="DM Sans"/>
                <a:cs typeface="DM Sans"/>
                <a:sym typeface="DM Sans"/>
              </a:rPr>
              <a:t> (go) to the office cafeteria in the 3rd floor and 14</a:t>
            </a:r>
            <a:r>
              <a:rPr lang="es" sz="1350" b="1" dirty="0">
                <a:solidFill>
                  <a:schemeClr val="dk1"/>
                </a:solidFill>
                <a:latin typeface="DM Sans"/>
                <a:ea typeface="DM Sans"/>
                <a:cs typeface="DM Sans"/>
                <a:sym typeface="DM Sans"/>
              </a:rPr>
              <a:t>_</a:t>
            </a:r>
            <a:r>
              <a:rPr lang="es" b="1" dirty="0">
                <a:solidFill>
                  <a:schemeClr val="dk1"/>
                </a:solidFill>
                <a:latin typeface="DM Sans"/>
                <a:ea typeface="DM Sans"/>
                <a:cs typeface="DM Sans"/>
                <a:sym typeface="DM Sans"/>
              </a:rPr>
              <a:t>talk</a:t>
            </a:r>
            <a:r>
              <a:rPr lang="es" sz="1350" b="1" dirty="0">
                <a:solidFill>
                  <a:schemeClr val="dk1"/>
                </a:solidFill>
                <a:latin typeface="DM Sans"/>
                <a:ea typeface="DM Sans"/>
                <a:cs typeface="DM Sans"/>
                <a:sym typeface="DM Sans"/>
              </a:rPr>
              <a:t>_</a:t>
            </a:r>
            <a:r>
              <a:rPr lang="es" sz="1350" dirty="0">
                <a:solidFill>
                  <a:schemeClr val="dk1"/>
                </a:solidFill>
                <a:latin typeface="DM Sans"/>
                <a:ea typeface="DM Sans"/>
                <a:cs typeface="DM Sans"/>
                <a:sym typeface="DM Sans"/>
              </a:rPr>
              <a:t> (talk) about their lives.</a:t>
            </a:r>
            <a:endParaRPr sz="1350" dirty="0">
              <a:solidFill>
                <a:srgbClr val="FF0000"/>
              </a:solidFill>
              <a:latin typeface="DM Sans"/>
              <a:ea typeface="DM Sans"/>
              <a:cs typeface="DM Sans"/>
              <a:sym typeface="DM Sans"/>
            </a:endParaRPr>
          </a:p>
          <a:p>
            <a:pPr marL="0" marR="0" lvl="0" indent="0" algn="l" rtl="0">
              <a:lnSpc>
                <a:spcPct val="100000"/>
              </a:lnSpc>
              <a:spcBef>
                <a:spcPts val="1200"/>
              </a:spcBef>
              <a:spcAft>
                <a:spcPts val="0"/>
              </a:spcAft>
              <a:buClr>
                <a:srgbClr val="000000"/>
              </a:buClr>
              <a:buSzPts val="1350"/>
              <a:buFont typeface="Arial"/>
              <a:buNone/>
            </a:pPr>
            <a:endParaRPr sz="1350" b="0" i="0" u="none" strike="noStrike" cap="none" dirty="0">
              <a:solidFill>
                <a:srgbClr val="999999"/>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grpSp>
        <p:nvGrpSpPr>
          <p:cNvPr id="220" name="Google Shape;220;p42"/>
          <p:cNvGrpSpPr/>
          <p:nvPr/>
        </p:nvGrpSpPr>
        <p:grpSpPr>
          <a:xfrm>
            <a:off x="457362" y="468299"/>
            <a:ext cx="431074" cy="431074"/>
            <a:chOff x="7208351" y="2467173"/>
            <a:chExt cx="738900" cy="738900"/>
          </a:xfrm>
        </p:grpSpPr>
        <p:sp>
          <p:nvSpPr>
            <p:cNvPr id="221" name="Google Shape;221;p42"/>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22" name="Google Shape;222;p42"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pic>
        <p:nvPicPr>
          <p:cNvPr id="223" name="Google Shape;223;p42"/>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224" name="Google Shape;224;p42"/>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5" name="Google Shape;225;p42"/>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ASSESSMENT</a:t>
            </a:r>
            <a:endParaRPr sz="1400" b="0" i="0" u="none" strike="noStrike" cap="none" dirty="0">
              <a:solidFill>
                <a:srgbClr val="000000"/>
              </a:solidFill>
              <a:latin typeface="DM Sans"/>
              <a:ea typeface="DM Sans"/>
              <a:cs typeface="DM Sans"/>
              <a:sym typeface="DM Sans"/>
            </a:endParaRPr>
          </a:p>
        </p:txBody>
      </p:sp>
      <p:sp>
        <p:nvSpPr>
          <p:cNvPr id="226" name="Google Shape;226;p42"/>
          <p:cNvSpPr txBox="1"/>
          <p:nvPr/>
        </p:nvSpPr>
        <p:spPr>
          <a:xfrm>
            <a:off x="636450" y="1107550"/>
            <a:ext cx="8106600" cy="295500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 sz="1350" b="1" i="0" u="none" strike="noStrike" cap="none" dirty="0">
                <a:solidFill>
                  <a:schemeClr val="dk1"/>
                </a:solidFill>
                <a:latin typeface="DM Sans"/>
                <a:ea typeface="DM Sans"/>
                <a:cs typeface="DM Sans"/>
                <a:sym typeface="DM Sans"/>
              </a:rPr>
              <a:t>7. </a:t>
            </a:r>
            <a:r>
              <a:rPr lang="es" sz="1350" b="1" dirty="0">
                <a:solidFill>
                  <a:schemeClr val="dk1"/>
                </a:solidFill>
                <a:latin typeface="DM Sans"/>
                <a:ea typeface="DM Sans"/>
                <a:cs typeface="DM Sans"/>
                <a:sym typeface="DM Sans"/>
              </a:rPr>
              <a:t>Routines and types of workers.</a:t>
            </a:r>
            <a:endParaRPr sz="1350" b="1" i="0" u="none" strike="noStrike" cap="none" dirty="0">
              <a:solidFill>
                <a:schemeClr val="dk1"/>
              </a:solidFill>
              <a:latin typeface="DM Sans"/>
              <a:ea typeface="DM Sans"/>
              <a:cs typeface="DM Sans"/>
              <a:sym typeface="DM Sans"/>
            </a:endParaRPr>
          </a:p>
          <a:p>
            <a:pPr marL="457200" marR="0" lvl="0" indent="-314325" algn="l" rtl="0">
              <a:lnSpc>
                <a:spcPct val="100000"/>
              </a:lnSpc>
              <a:spcBef>
                <a:spcPts val="0"/>
              </a:spcBef>
              <a:spcAft>
                <a:spcPts val="0"/>
              </a:spcAft>
              <a:buClr>
                <a:schemeClr val="dk1"/>
              </a:buClr>
              <a:buSzPts val="1350"/>
              <a:buFont typeface="DM Sans"/>
              <a:buAutoNum type="alphaLcPeriod"/>
            </a:pPr>
            <a:r>
              <a:rPr lang="es" sz="1350" b="1" i="0" u="none" strike="noStrike" cap="none" dirty="0">
                <a:solidFill>
                  <a:schemeClr val="dk1"/>
                </a:solidFill>
                <a:latin typeface="DM Sans"/>
                <a:ea typeface="DM Sans"/>
                <a:cs typeface="DM Sans"/>
                <a:sym typeface="DM Sans"/>
              </a:rPr>
              <a:t>Read the text in the following slides. Fill in the blanks with the appropriate form of the verb in brackets. </a:t>
            </a:r>
            <a:endParaRPr sz="1350" b="1" dirty="0">
              <a:solidFill>
                <a:schemeClr val="dk1"/>
              </a:solidFill>
              <a:latin typeface="DM Sans"/>
              <a:ea typeface="DM Sans"/>
              <a:cs typeface="DM Sans"/>
              <a:sym typeface="DM Sans"/>
            </a:endParaRPr>
          </a:p>
          <a:p>
            <a:pPr marL="457200" marR="0" lvl="0" indent="0" algn="l" rtl="0">
              <a:lnSpc>
                <a:spcPct val="100000"/>
              </a:lnSpc>
              <a:spcBef>
                <a:spcPts val="0"/>
              </a:spcBef>
              <a:spcAft>
                <a:spcPts val="0"/>
              </a:spcAft>
              <a:buNone/>
            </a:pPr>
            <a:endParaRPr sz="1350" b="1" dirty="0">
              <a:solidFill>
                <a:schemeClr val="dk1"/>
              </a:solidFill>
              <a:latin typeface="DM Sans"/>
              <a:ea typeface="DM Sans"/>
              <a:cs typeface="DM Sans"/>
              <a:sym typeface="DM Sans"/>
            </a:endParaRPr>
          </a:p>
          <a:p>
            <a:pPr marL="0" lvl="0" indent="0" algn="l" rtl="0">
              <a:lnSpc>
                <a:spcPct val="115000"/>
              </a:lnSpc>
              <a:spcBef>
                <a:spcPts val="120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Martina 15_</a:t>
            </a:r>
            <a:r>
              <a:rPr lang="es-AR" sz="1600" dirty="0"/>
              <a:t> </a:t>
            </a:r>
            <a:r>
              <a:rPr lang="es-AR" b="1" dirty="0">
                <a:latin typeface="DM Sans"/>
              </a:rPr>
              <a:t>follows</a:t>
            </a:r>
            <a:r>
              <a:rPr lang="es" b="1" dirty="0">
                <a:solidFill>
                  <a:schemeClr val="dk1"/>
                </a:solidFill>
                <a:latin typeface="DM Sans"/>
                <a:ea typeface="DM Sans"/>
                <a:cs typeface="DM Sans"/>
                <a:sym typeface="DM Sans"/>
              </a:rPr>
              <a:t>_</a:t>
            </a:r>
            <a:r>
              <a:rPr lang="es" sz="1350" dirty="0">
                <a:solidFill>
                  <a:schemeClr val="dk1"/>
                </a:solidFill>
                <a:latin typeface="DM Sans"/>
                <a:ea typeface="DM Sans"/>
                <a:cs typeface="DM Sans"/>
                <a:sym typeface="DM Sans"/>
              </a:rPr>
              <a:t> (follow) a structured routine. She 16_</a:t>
            </a:r>
            <a:r>
              <a:rPr lang="es-AR" sz="1200" b="1" dirty="0">
                <a:latin typeface="DM Sans"/>
              </a:rPr>
              <a:t> </a:t>
            </a:r>
            <a:r>
              <a:rPr lang="es-AR" b="1" dirty="0">
                <a:latin typeface="DM Sans"/>
              </a:rPr>
              <a:t>analyzes</a:t>
            </a:r>
            <a:r>
              <a:rPr lang="es" sz="1350" dirty="0">
                <a:solidFill>
                  <a:schemeClr val="dk1"/>
                </a:solidFill>
                <a:latin typeface="DM Sans"/>
                <a:ea typeface="DM Sans"/>
                <a:cs typeface="DM Sans"/>
                <a:sym typeface="DM Sans"/>
              </a:rPr>
              <a:t>_ (analyze) technical specifications and 17 _</a:t>
            </a:r>
            <a:r>
              <a:rPr lang="es-AR" sz="1200" b="1" dirty="0">
                <a:latin typeface="DM Sans"/>
              </a:rPr>
              <a:t> </a:t>
            </a:r>
            <a:r>
              <a:rPr lang="es" b="1" dirty="0">
                <a:solidFill>
                  <a:schemeClr val="dk1"/>
                </a:solidFill>
                <a:latin typeface="DM Sans"/>
                <a:ea typeface="DM Sans"/>
                <a:cs typeface="DM Sans"/>
                <a:sym typeface="DM Sans"/>
              </a:rPr>
              <a:t>_plans_</a:t>
            </a:r>
            <a:r>
              <a:rPr lang="es" sz="1350" dirty="0">
                <a:solidFill>
                  <a:schemeClr val="dk1"/>
                </a:solidFill>
                <a:latin typeface="DM Sans"/>
                <a:ea typeface="DM Sans"/>
                <a:cs typeface="DM Sans"/>
                <a:sym typeface="DM Sans"/>
              </a:rPr>
              <a:t> (plan) her projects in the morning, and 18_</a:t>
            </a:r>
            <a:r>
              <a:rPr lang="es-AR" sz="1200" b="1" dirty="0">
                <a:latin typeface="DM Sans"/>
              </a:rPr>
              <a:t> </a:t>
            </a:r>
            <a:r>
              <a:rPr lang="es-AR" b="1" dirty="0">
                <a:latin typeface="DM Sans"/>
              </a:rPr>
              <a:t>spends</a:t>
            </a:r>
            <a:r>
              <a:rPr lang="es" sz="1350" dirty="0">
                <a:solidFill>
                  <a:schemeClr val="dk1"/>
                </a:solidFill>
                <a:latin typeface="DM Sans"/>
                <a:ea typeface="DM Sans"/>
                <a:cs typeface="DM Sans"/>
                <a:sym typeface="DM Sans"/>
              </a:rPr>
              <a:t>_ (spend) most of the afternoons in meetings in meeting with clients.</a:t>
            </a:r>
            <a:endParaRPr sz="1350" dirty="0">
              <a:solidFill>
                <a:schemeClr val="dk1"/>
              </a:solidFill>
              <a:latin typeface="DM Sans"/>
              <a:ea typeface="DM Sans"/>
              <a:cs typeface="DM Sans"/>
              <a:sym typeface="DM Sans"/>
            </a:endParaRPr>
          </a:p>
          <a:p>
            <a:pPr marL="0" lvl="0" indent="0" algn="l" rtl="0">
              <a:lnSpc>
                <a:spcPct val="115000"/>
              </a:lnSpc>
              <a:spcBef>
                <a:spcPts val="120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With their different styles and routines, all of them 19_</a:t>
            </a:r>
            <a:r>
              <a:rPr lang="es-AR" sz="1200" b="1" dirty="0">
                <a:latin typeface="DM Sans"/>
              </a:rPr>
              <a:t> </a:t>
            </a:r>
            <a:r>
              <a:rPr lang="es-AR" b="1" dirty="0">
                <a:latin typeface="DM Sans"/>
              </a:rPr>
              <a:t>contribute</a:t>
            </a:r>
            <a:r>
              <a:rPr lang="es" sz="1350" dirty="0">
                <a:solidFill>
                  <a:schemeClr val="dk1"/>
                </a:solidFill>
                <a:latin typeface="DM Sans"/>
                <a:ea typeface="DM Sans"/>
                <a:cs typeface="DM Sans"/>
                <a:sym typeface="DM Sans"/>
              </a:rPr>
              <a:t>_ (contribute) to create a dynamic work environment where engineering, software development, and design 20 _</a:t>
            </a:r>
            <a:r>
              <a:rPr lang="es" b="1" dirty="0">
                <a:solidFill>
                  <a:schemeClr val="dk1"/>
                </a:solidFill>
                <a:latin typeface="DM Sans"/>
                <a:ea typeface="DM Sans"/>
                <a:cs typeface="DM Sans"/>
                <a:sym typeface="DM Sans"/>
              </a:rPr>
              <a:t>come</a:t>
            </a:r>
            <a:r>
              <a:rPr lang="es" sz="1350" dirty="0">
                <a:solidFill>
                  <a:schemeClr val="dk1"/>
                </a:solidFill>
                <a:latin typeface="DM Sans"/>
                <a:ea typeface="DM Sans"/>
                <a:cs typeface="DM Sans"/>
                <a:sym typeface="DM Sans"/>
              </a:rPr>
              <a:t>____ (come) together to create exceptional products.</a:t>
            </a:r>
            <a:endParaRPr sz="1350" dirty="0">
              <a:solidFill>
                <a:schemeClr val="dk1"/>
              </a:solidFill>
              <a:latin typeface="DM Sans"/>
              <a:ea typeface="DM Sans"/>
              <a:cs typeface="DM Sans"/>
              <a:sym typeface="DM Sans"/>
            </a:endParaRPr>
          </a:p>
          <a:p>
            <a:pPr marL="0" marR="0" lvl="0" indent="0" algn="l" rtl="0">
              <a:lnSpc>
                <a:spcPct val="100000"/>
              </a:lnSpc>
              <a:spcBef>
                <a:spcPts val="1200"/>
              </a:spcBef>
              <a:spcAft>
                <a:spcPts val="0"/>
              </a:spcAft>
              <a:buClr>
                <a:srgbClr val="000000"/>
              </a:buClr>
              <a:buSzPts val="1350"/>
              <a:buFont typeface="Arial"/>
              <a:buNone/>
            </a:pPr>
            <a:endParaRPr sz="1350" b="0" i="0" u="none" strike="noStrike" cap="none" dirty="0">
              <a:solidFill>
                <a:srgbClr val="999999"/>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grpSp>
        <p:nvGrpSpPr>
          <p:cNvPr id="231" name="Google Shape;231;p43"/>
          <p:cNvGrpSpPr/>
          <p:nvPr/>
        </p:nvGrpSpPr>
        <p:grpSpPr>
          <a:xfrm>
            <a:off x="457362" y="468299"/>
            <a:ext cx="431074" cy="431074"/>
            <a:chOff x="7208351" y="2467173"/>
            <a:chExt cx="738900" cy="738900"/>
          </a:xfrm>
        </p:grpSpPr>
        <p:sp>
          <p:nvSpPr>
            <p:cNvPr id="232" name="Google Shape;232;p43"/>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33" name="Google Shape;233;p43"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pic>
        <p:nvPicPr>
          <p:cNvPr id="234" name="Google Shape;234;p43"/>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235" name="Google Shape;235;p43"/>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6" name="Google Shape;236;p43"/>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ASSESSMENT</a:t>
            </a:r>
            <a:endParaRPr sz="1400" b="0" i="0" u="none" strike="noStrike" cap="none" dirty="0">
              <a:solidFill>
                <a:srgbClr val="000000"/>
              </a:solidFill>
              <a:latin typeface="DM Sans"/>
              <a:ea typeface="DM Sans"/>
              <a:cs typeface="DM Sans"/>
              <a:sym typeface="DM Sans"/>
            </a:endParaRPr>
          </a:p>
        </p:txBody>
      </p:sp>
      <p:sp>
        <p:nvSpPr>
          <p:cNvPr id="237" name="Google Shape;237;p43"/>
          <p:cNvSpPr txBox="1"/>
          <p:nvPr/>
        </p:nvSpPr>
        <p:spPr>
          <a:xfrm>
            <a:off x="636450" y="1098350"/>
            <a:ext cx="77010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 sz="1350" b="1" i="0" u="none" strike="noStrike" cap="none" dirty="0">
                <a:solidFill>
                  <a:srgbClr val="000000"/>
                </a:solidFill>
                <a:latin typeface="DM Sans"/>
                <a:ea typeface="DM Sans"/>
                <a:cs typeface="DM Sans"/>
                <a:sym typeface="DM Sans"/>
              </a:rPr>
              <a:t>7. </a:t>
            </a:r>
            <a:r>
              <a:rPr lang="es" sz="1350" b="1" dirty="0">
                <a:solidFill>
                  <a:schemeClr val="dk1"/>
                </a:solidFill>
                <a:latin typeface="DM Sans"/>
                <a:ea typeface="DM Sans"/>
                <a:cs typeface="DM Sans"/>
                <a:sym typeface="DM Sans"/>
              </a:rPr>
              <a:t>Routines and types of workers.</a:t>
            </a:r>
            <a:endParaRPr sz="1350" b="1" i="0" u="none" strike="noStrike" cap="none" dirty="0">
              <a:solidFill>
                <a:srgbClr val="000000"/>
              </a:solidFill>
              <a:latin typeface="DM Sans"/>
              <a:ea typeface="DM Sans"/>
              <a:cs typeface="DM Sans"/>
              <a:sym typeface="DM Sans"/>
            </a:endParaRPr>
          </a:p>
          <a:p>
            <a:pPr marL="457200" marR="0" lvl="0" indent="0" algn="l" rtl="0">
              <a:lnSpc>
                <a:spcPct val="100000"/>
              </a:lnSpc>
              <a:spcBef>
                <a:spcPts val="0"/>
              </a:spcBef>
              <a:spcAft>
                <a:spcPts val="0"/>
              </a:spcAft>
              <a:buNone/>
            </a:pPr>
            <a:r>
              <a:rPr lang="es" sz="1350" b="1" dirty="0">
                <a:solidFill>
                  <a:schemeClr val="dk1"/>
                </a:solidFill>
                <a:latin typeface="DM Sans"/>
                <a:ea typeface="DM Sans"/>
                <a:cs typeface="DM Sans"/>
                <a:sym typeface="DM Sans"/>
              </a:rPr>
              <a:t>b. Now mention which of the verbs you completed in the text are in the singular or the plural form.  Complete the table.</a:t>
            </a:r>
            <a:endParaRPr sz="1350" b="0" i="0" u="none" strike="noStrike" cap="none" dirty="0">
              <a:solidFill>
                <a:srgbClr val="999999"/>
              </a:solidFill>
              <a:latin typeface="DM Sans"/>
              <a:ea typeface="DM Sans"/>
              <a:cs typeface="DM Sans"/>
              <a:sym typeface="DM Sans"/>
            </a:endParaRPr>
          </a:p>
        </p:txBody>
      </p:sp>
      <p:graphicFrame>
        <p:nvGraphicFramePr>
          <p:cNvPr id="238" name="Google Shape;238;p43"/>
          <p:cNvGraphicFramePr/>
          <p:nvPr>
            <p:extLst>
              <p:ext uri="{D42A27DB-BD31-4B8C-83A1-F6EECF244321}">
                <p14:modId xmlns:p14="http://schemas.microsoft.com/office/powerpoint/2010/main" val="2536642214"/>
              </p:ext>
            </p:extLst>
          </p:nvPr>
        </p:nvGraphicFramePr>
        <p:xfrm>
          <a:off x="952500" y="2190750"/>
          <a:ext cx="7239000" cy="2773620"/>
        </p:xfrm>
        <a:graphic>
          <a:graphicData uri="http://schemas.openxmlformats.org/drawingml/2006/table">
            <a:tbl>
              <a:tblPr>
                <a:noFill/>
                <a:tableStyleId>{04E3D161-93EE-405C-BCF2-031FB4925238}</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s" b="1" dirty="0"/>
                        <a:t>Singular</a:t>
                      </a:r>
                      <a:endParaRPr b="1" dirty="0"/>
                    </a:p>
                  </a:txBody>
                  <a:tcPr marL="91425" marR="91425" marT="91425" marB="91425"/>
                </a:tc>
                <a:tc>
                  <a:txBody>
                    <a:bodyPr/>
                    <a:lstStyle/>
                    <a:p>
                      <a:pPr marL="0" lvl="0" indent="0" algn="l" rtl="0">
                        <a:spcBef>
                          <a:spcPts val="0"/>
                        </a:spcBef>
                        <a:spcAft>
                          <a:spcPts val="0"/>
                        </a:spcAft>
                        <a:buNone/>
                      </a:pPr>
                      <a:r>
                        <a:rPr lang="es" b="1"/>
                        <a:t>Plural</a:t>
                      </a:r>
                      <a:endParaRPr b="1" dirty="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s-AR" sz="1200" dirty="0">
                          <a:latin typeface="DM Sans"/>
                        </a:rPr>
                        <a:t>is</a:t>
                      </a:r>
                    </a:p>
                    <a:p>
                      <a:pPr marL="0" lvl="0" indent="0" algn="l" rtl="0">
                        <a:spcBef>
                          <a:spcPts val="0"/>
                        </a:spcBef>
                        <a:spcAft>
                          <a:spcPts val="0"/>
                        </a:spcAft>
                        <a:buNone/>
                      </a:pPr>
                      <a:r>
                        <a:rPr lang="es-AR" sz="1200" dirty="0">
                          <a:latin typeface="DM Sans"/>
                        </a:rPr>
                        <a:t>arrives</a:t>
                      </a:r>
                    </a:p>
                    <a:p>
                      <a:pPr marL="0" lvl="0" indent="0" algn="l" rtl="0">
                        <a:spcBef>
                          <a:spcPts val="0"/>
                        </a:spcBef>
                        <a:spcAft>
                          <a:spcPts val="0"/>
                        </a:spcAft>
                        <a:buNone/>
                      </a:pPr>
                      <a:r>
                        <a:rPr lang="es-AR" sz="1200" dirty="0">
                          <a:latin typeface="DM Sans"/>
                        </a:rPr>
                        <a:t>writes</a:t>
                      </a:r>
                    </a:p>
                    <a:p>
                      <a:pPr marL="0" lvl="0" indent="0" algn="l" rtl="0">
                        <a:spcBef>
                          <a:spcPts val="0"/>
                        </a:spcBef>
                        <a:spcAft>
                          <a:spcPts val="0"/>
                        </a:spcAft>
                        <a:buNone/>
                      </a:pPr>
                      <a:r>
                        <a:rPr lang="es-AR" sz="1200" dirty="0">
                          <a:latin typeface="DM Sans"/>
                        </a:rPr>
                        <a:t>solves</a:t>
                      </a:r>
                    </a:p>
                    <a:p>
                      <a:pPr marL="0" lvl="0" indent="0" algn="l" rtl="0">
                        <a:spcBef>
                          <a:spcPts val="0"/>
                        </a:spcBef>
                        <a:spcAft>
                          <a:spcPts val="0"/>
                        </a:spcAft>
                        <a:buNone/>
                      </a:pPr>
                      <a:r>
                        <a:rPr lang="es-AR" sz="1200" dirty="0">
                          <a:latin typeface="DM Sans"/>
                        </a:rPr>
                        <a:t>collaborates</a:t>
                      </a:r>
                    </a:p>
                    <a:p>
                      <a:pPr marL="0" lvl="0" indent="0" algn="l" rtl="0">
                        <a:spcBef>
                          <a:spcPts val="0"/>
                        </a:spcBef>
                        <a:spcAft>
                          <a:spcPts val="0"/>
                        </a:spcAft>
                        <a:buNone/>
                      </a:pPr>
                      <a:r>
                        <a:rPr lang="es-AR" sz="1200" dirty="0">
                          <a:latin typeface="DM Sans"/>
                        </a:rPr>
                        <a:t>follows</a:t>
                      </a:r>
                    </a:p>
                    <a:p>
                      <a:pPr marL="0" lvl="0" indent="0" algn="l" rtl="0">
                        <a:spcBef>
                          <a:spcPts val="0"/>
                        </a:spcBef>
                        <a:spcAft>
                          <a:spcPts val="0"/>
                        </a:spcAft>
                        <a:buNone/>
                      </a:pPr>
                      <a:r>
                        <a:rPr lang="es-AR" sz="1200" dirty="0">
                          <a:latin typeface="DM Sans"/>
                        </a:rPr>
                        <a:t>analyzes</a:t>
                      </a:r>
                    </a:p>
                    <a:p>
                      <a:pPr marL="0" lvl="0" indent="0" algn="l" rtl="0">
                        <a:spcBef>
                          <a:spcPts val="0"/>
                        </a:spcBef>
                        <a:spcAft>
                          <a:spcPts val="0"/>
                        </a:spcAft>
                        <a:buNone/>
                      </a:pPr>
                      <a:r>
                        <a:rPr lang="es-AR" sz="1200" dirty="0">
                          <a:latin typeface="DM Sans"/>
                        </a:rPr>
                        <a:t>plans</a:t>
                      </a:r>
                    </a:p>
                    <a:p>
                      <a:pPr marL="0" lvl="0" indent="0" algn="l" rtl="0">
                        <a:spcBef>
                          <a:spcPts val="0"/>
                        </a:spcBef>
                        <a:spcAft>
                          <a:spcPts val="0"/>
                        </a:spcAft>
                        <a:buNone/>
                      </a:pPr>
                      <a:r>
                        <a:rPr lang="es-AR" sz="1200" dirty="0">
                          <a:latin typeface="DM Sans"/>
                        </a:rPr>
                        <a:t>spends</a:t>
                      </a:r>
                    </a:p>
                    <a:p>
                      <a:pPr marL="0" lvl="0" indent="0" algn="l" rtl="0">
                        <a:spcBef>
                          <a:spcPts val="0"/>
                        </a:spcBef>
                        <a:spcAft>
                          <a:spcPts val="0"/>
                        </a:spcAft>
                        <a:buNone/>
                      </a:pPr>
                      <a:r>
                        <a:rPr lang="es-AR" sz="1200" dirty="0">
                          <a:latin typeface="DM Sans"/>
                        </a:rPr>
                        <a:t>works</a:t>
                      </a:r>
                    </a:p>
                    <a:p>
                      <a:pPr marL="0" lvl="0" indent="0" algn="l" rtl="0">
                        <a:spcBef>
                          <a:spcPts val="0"/>
                        </a:spcBef>
                        <a:spcAft>
                          <a:spcPts val="0"/>
                        </a:spcAft>
                        <a:buNone/>
                      </a:pPr>
                      <a:r>
                        <a:rPr lang="es-AR" sz="1200" dirty="0">
                          <a:latin typeface="DM Sans"/>
                        </a:rPr>
                        <a:t>starts</a:t>
                      </a:r>
                    </a:p>
                    <a:p>
                      <a:pPr marL="0" lvl="0" indent="0" algn="l" rtl="0">
                        <a:spcBef>
                          <a:spcPts val="0"/>
                        </a:spcBef>
                        <a:spcAft>
                          <a:spcPts val="0"/>
                        </a:spcAft>
                        <a:buNone/>
                      </a:pPr>
                      <a:r>
                        <a:rPr lang="es-AR" sz="1200" dirty="0">
                          <a:latin typeface="DM Sans"/>
                        </a:rPr>
                        <a:t>has</a:t>
                      </a:r>
                      <a:endParaRPr dirty="0"/>
                    </a:p>
                  </a:txBody>
                  <a:tcPr marL="91425" marR="91425" marT="91425" marB="91425"/>
                </a:tc>
                <a:tc>
                  <a:txBody>
                    <a:bodyPr/>
                    <a:lstStyle/>
                    <a:p>
                      <a:pPr marL="0" lvl="0" indent="0" algn="l" rtl="0">
                        <a:spcBef>
                          <a:spcPts val="0"/>
                        </a:spcBef>
                        <a:spcAft>
                          <a:spcPts val="0"/>
                        </a:spcAft>
                        <a:buNone/>
                      </a:pPr>
                      <a:r>
                        <a:rPr lang="es-AR" sz="1200" dirty="0">
                          <a:latin typeface="DM Sans"/>
                        </a:rPr>
                        <a:t>contribute</a:t>
                      </a:r>
                    </a:p>
                    <a:p>
                      <a:pPr marL="0" lvl="0" indent="0" algn="l" rtl="0">
                        <a:spcBef>
                          <a:spcPts val="0"/>
                        </a:spcBef>
                        <a:spcAft>
                          <a:spcPts val="0"/>
                        </a:spcAft>
                        <a:buNone/>
                      </a:pPr>
                      <a:r>
                        <a:rPr lang="es-AR" sz="1200" dirty="0">
                          <a:latin typeface="DM Sans"/>
                        </a:rPr>
                        <a:t>go</a:t>
                      </a:r>
                    </a:p>
                    <a:p>
                      <a:pPr marL="0" lvl="0" indent="0" algn="l" rtl="0">
                        <a:spcBef>
                          <a:spcPts val="0"/>
                        </a:spcBef>
                        <a:spcAft>
                          <a:spcPts val="0"/>
                        </a:spcAft>
                        <a:buNone/>
                      </a:pPr>
                      <a:r>
                        <a:rPr lang="es-AR" sz="1200" dirty="0">
                          <a:latin typeface="DM Sans"/>
                        </a:rPr>
                        <a:t>talk</a:t>
                      </a:r>
                    </a:p>
                    <a:p>
                      <a:pPr marL="0" lvl="0" indent="0" algn="l" rtl="0">
                        <a:spcBef>
                          <a:spcPts val="0"/>
                        </a:spcBef>
                        <a:spcAft>
                          <a:spcPts val="0"/>
                        </a:spcAft>
                        <a:buNone/>
                      </a:pPr>
                      <a:r>
                        <a:rPr lang="es-AR" sz="1200" dirty="0">
                          <a:latin typeface="DM Sans"/>
                        </a:rPr>
                        <a:t>provide</a:t>
                      </a:r>
                    </a:p>
                    <a:p>
                      <a:pPr marL="0" lvl="0" indent="0" algn="l" rtl="0">
                        <a:spcBef>
                          <a:spcPts val="0"/>
                        </a:spcBef>
                        <a:spcAft>
                          <a:spcPts val="0"/>
                        </a:spcAft>
                        <a:buNone/>
                      </a:pPr>
                      <a:r>
                        <a:rPr lang="es-AR" sz="1200" dirty="0">
                          <a:latin typeface="DM Sans"/>
                        </a:rPr>
                        <a:t>Come</a:t>
                      </a:r>
                      <a:endParaRPr sz="1200" dirty="0">
                        <a:latin typeface="DM Sans"/>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grpSp>
        <p:nvGrpSpPr>
          <p:cNvPr id="243" name="Google Shape;243;p44"/>
          <p:cNvGrpSpPr/>
          <p:nvPr/>
        </p:nvGrpSpPr>
        <p:grpSpPr>
          <a:xfrm>
            <a:off x="457362" y="468299"/>
            <a:ext cx="431074" cy="431074"/>
            <a:chOff x="7208351" y="2467173"/>
            <a:chExt cx="738900" cy="738900"/>
          </a:xfrm>
        </p:grpSpPr>
        <p:sp>
          <p:nvSpPr>
            <p:cNvPr id="244" name="Google Shape;244;p44"/>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45" name="Google Shape;245;p44"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pic>
        <p:nvPicPr>
          <p:cNvPr id="246" name="Google Shape;246;p44"/>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247" name="Google Shape;247;p44"/>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8" name="Google Shape;248;p44"/>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dirty="0">
                <a:solidFill>
                  <a:schemeClr val="dk1"/>
                </a:solidFill>
                <a:latin typeface="DM Sans"/>
                <a:ea typeface="DM Sans"/>
                <a:cs typeface="DM Sans"/>
                <a:sym typeface="DM Sans"/>
              </a:rPr>
              <a:t>ASSESSMENT</a:t>
            </a:r>
            <a:endParaRPr sz="1400" b="0" i="0" u="none" strike="noStrike" cap="none" dirty="0">
              <a:solidFill>
                <a:srgbClr val="000000"/>
              </a:solidFill>
              <a:latin typeface="DM Sans"/>
              <a:ea typeface="DM Sans"/>
              <a:cs typeface="DM Sans"/>
              <a:sym typeface="DM Sans"/>
            </a:endParaRPr>
          </a:p>
        </p:txBody>
      </p:sp>
      <p:sp>
        <p:nvSpPr>
          <p:cNvPr id="249" name="Google Shape;249;p44"/>
          <p:cNvSpPr txBox="1"/>
          <p:nvPr/>
        </p:nvSpPr>
        <p:spPr>
          <a:xfrm>
            <a:off x="636450" y="1098350"/>
            <a:ext cx="77010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 sz="1350" b="1" i="0" u="none" strike="noStrike" cap="none" dirty="0">
                <a:solidFill>
                  <a:srgbClr val="000000"/>
                </a:solidFill>
                <a:latin typeface="DM Sans"/>
                <a:ea typeface="DM Sans"/>
                <a:cs typeface="DM Sans"/>
                <a:sym typeface="DM Sans"/>
              </a:rPr>
              <a:t>7.</a:t>
            </a:r>
            <a:r>
              <a:rPr lang="es" sz="1350" b="1" dirty="0">
                <a:solidFill>
                  <a:schemeClr val="dk1"/>
                </a:solidFill>
                <a:latin typeface="DM Sans"/>
                <a:ea typeface="DM Sans"/>
                <a:cs typeface="DM Sans"/>
                <a:sym typeface="DM Sans"/>
              </a:rPr>
              <a:t> Lucía’s schedule</a:t>
            </a:r>
            <a:endParaRPr sz="1350" b="1" i="0" u="none" strike="noStrike" cap="none" dirty="0">
              <a:solidFill>
                <a:schemeClr val="dk1"/>
              </a:solidFill>
              <a:latin typeface="DM Sans"/>
              <a:ea typeface="DM Sans"/>
              <a:cs typeface="DM Sans"/>
              <a:sym typeface="DM Sans"/>
            </a:endParaRPr>
          </a:p>
          <a:p>
            <a:pPr marL="45720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chemeClr val="dk1"/>
                </a:solidFill>
                <a:latin typeface="DM Sans"/>
                <a:ea typeface="DM Sans"/>
                <a:cs typeface="DM Sans"/>
                <a:sym typeface="DM Sans"/>
              </a:rPr>
              <a:t>b.</a:t>
            </a:r>
            <a:r>
              <a:rPr lang="es" sz="1350" b="1" dirty="0">
                <a:solidFill>
                  <a:schemeClr val="dk1"/>
                </a:solidFill>
                <a:latin typeface="DM Sans"/>
                <a:ea typeface="DM Sans"/>
                <a:cs typeface="DM Sans"/>
                <a:sym typeface="DM Sans"/>
              </a:rPr>
              <a:t> Look at the schedule and write down 4 sentences about her routine. Use the words in brackets as prompts for each sentence.</a:t>
            </a:r>
            <a:endParaRPr sz="1350" b="0" i="0" u="none" strike="noStrike" cap="none" dirty="0">
              <a:solidFill>
                <a:schemeClr val="dk1"/>
              </a:solidFill>
              <a:latin typeface="DM Sans"/>
              <a:ea typeface="DM Sans"/>
              <a:cs typeface="DM Sans"/>
              <a:sym typeface="DM Sans"/>
            </a:endParaRPr>
          </a:p>
        </p:txBody>
      </p:sp>
      <p:graphicFrame>
        <p:nvGraphicFramePr>
          <p:cNvPr id="250" name="Google Shape;250;p44"/>
          <p:cNvGraphicFramePr/>
          <p:nvPr/>
        </p:nvGraphicFramePr>
        <p:xfrm>
          <a:off x="721475" y="2061150"/>
          <a:ext cx="7701050" cy="2468880"/>
        </p:xfrm>
        <a:graphic>
          <a:graphicData uri="http://schemas.openxmlformats.org/drawingml/2006/table">
            <a:tbl>
              <a:tblPr>
                <a:noFill/>
                <a:tableStyleId>{3D481401-301C-4C86-9887-D912D781EB37}</a:tableStyleId>
              </a:tblPr>
              <a:tblGrid>
                <a:gridCol w="1100150">
                  <a:extLst>
                    <a:ext uri="{9D8B030D-6E8A-4147-A177-3AD203B41FA5}">
                      <a16:colId xmlns:a16="http://schemas.microsoft.com/office/drawing/2014/main" val="20000"/>
                    </a:ext>
                  </a:extLst>
                </a:gridCol>
                <a:gridCol w="1100150">
                  <a:extLst>
                    <a:ext uri="{9D8B030D-6E8A-4147-A177-3AD203B41FA5}">
                      <a16:colId xmlns:a16="http://schemas.microsoft.com/office/drawing/2014/main" val="20001"/>
                    </a:ext>
                  </a:extLst>
                </a:gridCol>
                <a:gridCol w="1100150">
                  <a:extLst>
                    <a:ext uri="{9D8B030D-6E8A-4147-A177-3AD203B41FA5}">
                      <a16:colId xmlns:a16="http://schemas.microsoft.com/office/drawing/2014/main" val="20002"/>
                    </a:ext>
                  </a:extLst>
                </a:gridCol>
                <a:gridCol w="1100150">
                  <a:extLst>
                    <a:ext uri="{9D8B030D-6E8A-4147-A177-3AD203B41FA5}">
                      <a16:colId xmlns:a16="http://schemas.microsoft.com/office/drawing/2014/main" val="20003"/>
                    </a:ext>
                  </a:extLst>
                </a:gridCol>
                <a:gridCol w="1100150">
                  <a:extLst>
                    <a:ext uri="{9D8B030D-6E8A-4147-A177-3AD203B41FA5}">
                      <a16:colId xmlns:a16="http://schemas.microsoft.com/office/drawing/2014/main" val="20004"/>
                    </a:ext>
                  </a:extLst>
                </a:gridCol>
                <a:gridCol w="1100150">
                  <a:extLst>
                    <a:ext uri="{9D8B030D-6E8A-4147-A177-3AD203B41FA5}">
                      <a16:colId xmlns:a16="http://schemas.microsoft.com/office/drawing/2014/main" val="20005"/>
                    </a:ext>
                  </a:extLst>
                </a:gridCol>
                <a:gridCol w="1100150">
                  <a:extLst>
                    <a:ext uri="{9D8B030D-6E8A-4147-A177-3AD203B41FA5}">
                      <a16:colId xmlns:a16="http://schemas.microsoft.com/office/drawing/2014/main" val="20006"/>
                    </a:ext>
                  </a:extLst>
                </a:gridCol>
              </a:tblGrid>
              <a:tr h="266700">
                <a:tc gridSpan="7">
                  <a:txBody>
                    <a:bodyPr/>
                    <a:lstStyle/>
                    <a:p>
                      <a:pPr marL="0" lvl="0" indent="0" algn="ctr" rtl="0">
                        <a:spcBef>
                          <a:spcPts val="0"/>
                        </a:spcBef>
                        <a:spcAft>
                          <a:spcPts val="0"/>
                        </a:spcAft>
                        <a:buNone/>
                      </a:pPr>
                      <a:r>
                        <a:rPr lang="es" sz="1100"/>
                        <a:t>Lucía’s Schedule</a:t>
                      </a:r>
                      <a:endParaRPr sz="1100" dirty="0"/>
                    </a:p>
                  </a:txBody>
                  <a:tcPr marL="63500" marR="63500" marT="63500" marB="63500"/>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s" sz="1100"/>
                        <a:t>M</a:t>
                      </a:r>
                      <a:endParaRPr sz="1100" dirty="0"/>
                    </a:p>
                  </a:txBody>
                  <a:tcPr marL="63500" marR="63500" marT="63500" marB="63500"/>
                </a:tc>
                <a:tc>
                  <a:txBody>
                    <a:bodyPr/>
                    <a:lstStyle/>
                    <a:p>
                      <a:pPr marL="0" lvl="0" indent="0" algn="l" rtl="0">
                        <a:spcBef>
                          <a:spcPts val="0"/>
                        </a:spcBef>
                        <a:spcAft>
                          <a:spcPts val="0"/>
                        </a:spcAft>
                        <a:buNone/>
                      </a:pPr>
                      <a:r>
                        <a:rPr lang="es" sz="1100"/>
                        <a:t>T</a:t>
                      </a:r>
                      <a:endParaRPr sz="1100" dirty="0"/>
                    </a:p>
                  </a:txBody>
                  <a:tcPr marL="63500" marR="63500" marT="63500" marB="63500"/>
                </a:tc>
                <a:tc>
                  <a:txBody>
                    <a:bodyPr/>
                    <a:lstStyle/>
                    <a:p>
                      <a:pPr marL="0" lvl="0" indent="0" algn="l" rtl="0">
                        <a:spcBef>
                          <a:spcPts val="0"/>
                        </a:spcBef>
                        <a:spcAft>
                          <a:spcPts val="0"/>
                        </a:spcAft>
                        <a:buNone/>
                      </a:pPr>
                      <a:r>
                        <a:rPr lang="es" sz="1100"/>
                        <a:t>W</a:t>
                      </a:r>
                      <a:endParaRPr sz="1100" dirty="0"/>
                    </a:p>
                  </a:txBody>
                  <a:tcPr marL="63500" marR="63500" marT="63500" marB="63500"/>
                </a:tc>
                <a:tc>
                  <a:txBody>
                    <a:bodyPr/>
                    <a:lstStyle/>
                    <a:p>
                      <a:pPr marL="0" lvl="0" indent="0" algn="l" rtl="0">
                        <a:spcBef>
                          <a:spcPts val="0"/>
                        </a:spcBef>
                        <a:spcAft>
                          <a:spcPts val="0"/>
                        </a:spcAft>
                        <a:buNone/>
                      </a:pPr>
                      <a:r>
                        <a:rPr lang="es" sz="1100"/>
                        <a:t>T</a:t>
                      </a:r>
                      <a:endParaRPr sz="1100" dirty="0"/>
                    </a:p>
                  </a:txBody>
                  <a:tcPr marL="63500" marR="63500" marT="63500" marB="63500"/>
                </a:tc>
                <a:tc>
                  <a:txBody>
                    <a:bodyPr/>
                    <a:lstStyle/>
                    <a:p>
                      <a:pPr marL="0" lvl="0" indent="0" algn="l" rtl="0">
                        <a:spcBef>
                          <a:spcPts val="0"/>
                        </a:spcBef>
                        <a:spcAft>
                          <a:spcPts val="0"/>
                        </a:spcAft>
                        <a:buNone/>
                      </a:pPr>
                      <a:r>
                        <a:rPr lang="es" sz="1100"/>
                        <a:t>F</a:t>
                      </a:r>
                      <a:endParaRPr sz="1100" dirty="0"/>
                    </a:p>
                  </a:txBody>
                  <a:tcPr marL="63500" marR="63500" marT="63500" marB="63500"/>
                </a:tc>
                <a:tc>
                  <a:txBody>
                    <a:bodyPr/>
                    <a:lstStyle/>
                    <a:p>
                      <a:pPr marL="0" lvl="0" indent="0" algn="l" rtl="0">
                        <a:spcBef>
                          <a:spcPts val="0"/>
                        </a:spcBef>
                        <a:spcAft>
                          <a:spcPts val="0"/>
                        </a:spcAft>
                        <a:buNone/>
                      </a:pPr>
                      <a:r>
                        <a:rPr lang="es" sz="1100"/>
                        <a:t>S</a:t>
                      </a:r>
                      <a:endParaRPr sz="1100" dirty="0"/>
                    </a:p>
                  </a:txBody>
                  <a:tcPr marL="63500" marR="63500" marT="63500" marB="63500"/>
                </a:tc>
                <a:tc>
                  <a:txBody>
                    <a:bodyPr/>
                    <a:lstStyle/>
                    <a:p>
                      <a:pPr marL="0" lvl="0" indent="0" algn="l" rtl="0">
                        <a:spcBef>
                          <a:spcPts val="0"/>
                        </a:spcBef>
                        <a:spcAft>
                          <a:spcPts val="0"/>
                        </a:spcAft>
                        <a:buNone/>
                      </a:pPr>
                      <a:r>
                        <a:rPr lang="es" sz="1100"/>
                        <a:t>S</a:t>
                      </a:r>
                      <a:endParaRPr sz="1100" dirty="0"/>
                    </a:p>
                  </a:txBody>
                  <a:tcPr marL="63500" marR="63500" marT="63500" marB="63500"/>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s" sz="1000"/>
                        <a:t>9-13 work</a:t>
                      </a:r>
                      <a:endParaRPr sz="1000" dirty="0"/>
                    </a:p>
                  </a:txBody>
                  <a:tcPr marL="63500" marR="63500" marT="63500" marB="63500"/>
                </a:tc>
                <a:tc>
                  <a:txBody>
                    <a:bodyPr/>
                    <a:lstStyle/>
                    <a:p>
                      <a:pPr marL="0" lvl="0" indent="0" algn="l" rtl="0">
                        <a:spcBef>
                          <a:spcPts val="0"/>
                        </a:spcBef>
                        <a:spcAft>
                          <a:spcPts val="0"/>
                        </a:spcAft>
                        <a:buNone/>
                      </a:pPr>
                      <a:r>
                        <a:rPr lang="es" sz="1000"/>
                        <a:t>9-11 meeting ROOM B6</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s" sz="1000"/>
                        <a:t>11-13 work</a:t>
                      </a:r>
                      <a:endParaRPr sz="1000" dirty="0"/>
                    </a:p>
                  </a:txBody>
                  <a:tcPr marL="63500" marR="63500" marT="63500" marB="63500"/>
                </a:tc>
                <a:tc>
                  <a:txBody>
                    <a:bodyPr/>
                    <a:lstStyle/>
                    <a:p>
                      <a:pPr marL="0" lvl="0" indent="0" algn="l" rtl="0">
                        <a:spcBef>
                          <a:spcPts val="0"/>
                        </a:spcBef>
                        <a:spcAft>
                          <a:spcPts val="0"/>
                        </a:spcAft>
                        <a:buNone/>
                      </a:pPr>
                      <a:r>
                        <a:rPr lang="es" sz="1000"/>
                        <a:t>9-13 work</a:t>
                      </a:r>
                      <a:endParaRPr sz="1000" dirty="0"/>
                    </a:p>
                  </a:txBody>
                  <a:tcPr marL="63500" marR="63500" marT="63500" marB="63500"/>
                </a:tc>
                <a:tc>
                  <a:txBody>
                    <a:bodyPr/>
                    <a:lstStyle/>
                    <a:p>
                      <a:pPr marL="0" lvl="0" indent="0" algn="l" rtl="0">
                        <a:spcBef>
                          <a:spcPts val="0"/>
                        </a:spcBef>
                        <a:spcAft>
                          <a:spcPts val="0"/>
                        </a:spcAft>
                        <a:buNone/>
                      </a:pPr>
                      <a:r>
                        <a:rPr lang="es" sz="1000"/>
                        <a:t>9-11 work</a:t>
                      </a:r>
                      <a:endParaRPr sz="1000" dirty="0"/>
                    </a:p>
                    <a:p>
                      <a:pPr marL="0" lvl="0" indent="0" algn="l" rtl="0">
                        <a:spcBef>
                          <a:spcPts val="0"/>
                        </a:spcBef>
                        <a:spcAft>
                          <a:spcPts val="0"/>
                        </a:spcAft>
                        <a:buNone/>
                      </a:pPr>
                      <a:r>
                        <a:rPr lang="es" sz="1000"/>
                        <a:t>11-13 meeting </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s" sz="1000"/>
                        <a:t>ROOM B7</a:t>
                      </a:r>
                      <a:endParaRPr sz="1000" dirty="0"/>
                    </a:p>
                  </a:txBody>
                  <a:tcPr marL="63500" marR="63500" marT="63500" marB="63500"/>
                </a:tc>
                <a:tc>
                  <a:txBody>
                    <a:bodyPr/>
                    <a:lstStyle/>
                    <a:p>
                      <a:pPr marL="0" lvl="0" indent="0" algn="l" rtl="0">
                        <a:spcBef>
                          <a:spcPts val="0"/>
                        </a:spcBef>
                        <a:spcAft>
                          <a:spcPts val="0"/>
                        </a:spcAft>
                        <a:buNone/>
                      </a:pPr>
                      <a:r>
                        <a:rPr lang="es" sz="1000"/>
                        <a:t>9-13 work</a:t>
                      </a:r>
                      <a:endParaRPr sz="1000" dirty="0"/>
                    </a:p>
                  </a:txBody>
                  <a:tcPr marL="63500" marR="63500" marT="63500" marB="63500"/>
                </a:tc>
                <a:tc>
                  <a:txBody>
                    <a:bodyPr/>
                    <a:lstStyle/>
                    <a:p>
                      <a:pPr marL="0" lvl="0" indent="0" algn="l" rtl="0">
                        <a:spcBef>
                          <a:spcPts val="0"/>
                        </a:spcBef>
                        <a:spcAft>
                          <a:spcPts val="0"/>
                        </a:spcAft>
                        <a:buNone/>
                      </a:pPr>
                      <a:r>
                        <a:rPr lang="es" sz="1000"/>
                        <a:t>9-12 running</a:t>
                      </a:r>
                      <a:endParaRPr sz="1000" dirty="0"/>
                    </a:p>
                  </a:txBody>
                  <a:tcPr marL="63500" marR="63500" marT="63500" marB="63500"/>
                </a:tc>
                <a:tc>
                  <a:txBody>
                    <a:bodyPr/>
                    <a:lstStyle/>
                    <a:p>
                      <a:pPr marL="0" lvl="0" indent="0" algn="l" rtl="0">
                        <a:spcBef>
                          <a:spcPts val="0"/>
                        </a:spcBef>
                        <a:spcAft>
                          <a:spcPts val="0"/>
                        </a:spcAft>
                        <a:buNone/>
                      </a:pPr>
                      <a:r>
                        <a:rPr lang="es" sz="1000"/>
                        <a:t>9-11 breakfast in bed</a:t>
                      </a:r>
                      <a:endParaRPr sz="1000" dirty="0"/>
                    </a:p>
                  </a:txBody>
                  <a:tcPr marL="63500" marR="63500" marT="63500" marB="63500"/>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s" sz="1000"/>
                        <a:t>13-14 lunch</a:t>
                      </a:r>
                      <a:endParaRPr sz="1000" dirty="0"/>
                    </a:p>
                  </a:txBody>
                  <a:tcPr marL="63500" marR="63500" marT="63500" marB="63500"/>
                </a:tc>
                <a:tc>
                  <a:txBody>
                    <a:bodyPr/>
                    <a:lstStyle/>
                    <a:p>
                      <a:pPr marL="0" lvl="0" indent="0" algn="l" rtl="0">
                        <a:spcBef>
                          <a:spcPts val="0"/>
                        </a:spcBef>
                        <a:spcAft>
                          <a:spcPts val="0"/>
                        </a:spcAft>
                        <a:buNone/>
                      </a:pPr>
                      <a:r>
                        <a:rPr lang="es" sz="1000"/>
                        <a:t>13-14 lunch</a:t>
                      </a:r>
                      <a:endParaRPr sz="1000" dirty="0"/>
                    </a:p>
                  </a:txBody>
                  <a:tcPr marL="63500" marR="63500" marT="63500" marB="63500"/>
                </a:tc>
                <a:tc>
                  <a:txBody>
                    <a:bodyPr/>
                    <a:lstStyle/>
                    <a:p>
                      <a:pPr marL="0" lvl="0" indent="0" algn="l" rtl="0">
                        <a:spcBef>
                          <a:spcPts val="0"/>
                        </a:spcBef>
                        <a:spcAft>
                          <a:spcPts val="0"/>
                        </a:spcAft>
                        <a:buNone/>
                      </a:pPr>
                      <a:r>
                        <a:rPr lang="es" sz="1000"/>
                        <a:t>13-14 lunch</a:t>
                      </a:r>
                      <a:endParaRPr sz="1000" dirty="0"/>
                    </a:p>
                    <a:p>
                      <a:pPr marL="0" lvl="0" indent="0" algn="l" rtl="0">
                        <a:spcBef>
                          <a:spcPts val="0"/>
                        </a:spcBef>
                        <a:spcAft>
                          <a:spcPts val="0"/>
                        </a:spcAft>
                        <a:buNone/>
                      </a:pPr>
                      <a:r>
                        <a:rPr lang="es" sz="1000"/>
                        <a:t>Marcel’s Restaurant</a:t>
                      </a:r>
                      <a:endParaRPr sz="1000" dirty="0"/>
                    </a:p>
                  </a:txBody>
                  <a:tcPr marL="63500" marR="63500" marT="63500" marB="63500"/>
                </a:tc>
                <a:tc>
                  <a:txBody>
                    <a:bodyPr/>
                    <a:lstStyle/>
                    <a:p>
                      <a:pPr marL="0" lvl="0" indent="0" algn="l" rtl="0">
                        <a:spcBef>
                          <a:spcPts val="0"/>
                        </a:spcBef>
                        <a:spcAft>
                          <a:spcPts val="0"/>
                        </a:spcAft>
                        <a:buNone/>
                      </a:pPr>
                      <a:r>
                        <a:rPr lang="es" sz="1000"/>
                        <a:t>13-14 lunch</a:t>
                      </a:r>
                      <a:endParaRPr sz="1000" dirty="0"/>
                    </a:p>
                  </a:txBody>
                  <a:tcPr marL="63500" marR="63500" marT="63500" marB="63500"/>
                </a:tc>
                <a:tc>
                  <a:txBody>
                    <a:bodyPr/>
                    <a:lstStyle/>
                    <a:p>
                      <a:pPr marL="0" lvl="0" indent="0" algn="l" rtl="0">
                        <a:spcBef>
                          <a:spcPts val="0"/>
                        </a:spcBef>
                        <a:spcAft>
                          <a:spcPts val="0"/>
                        </a:spcAft>
                        <a:buNone/>
                      </a:pPr>
                      <a:r>
                        <a:rPr lang="es" sz="1000"/>
                        <a:t>13-14 lunch</a:t>
                      </a:r>
                      <a:endParaRPr sz="1000" dirty="0"/>
                    </a:p>
                  </a:txBody>
                  <a:tcPr marL="63500" marR="63500" marT="63500" marB="63500"/>
                </a:tc>
                <a:tc>
                  <a:txBody>
                    <a:bodyPr/>
                    <a:lstStyle/>
                    <a:p>
                      <a:pPr marL="0" lvl="0" indent="0" algn="l" rtl="0">
                        <a:spcBef>
                          <a:spcPts val="0"/>
                        </a:spcBef>
                        <a:spcAft>
                          <a:spcPts val="0"/>
                        </a:spcAft>
                        <a:buNone/>
                      </a:pPr>
                      <a:r>
                        <a:rPr lang="es" sz="1000"/>
                        <a:t>12-15 lunch with family</a:t>
                      </a:r>
                      <a:endParaRPr sz="1000" dirty="0"/>
                    </a:p>
                  </a:txBody>
                  <a:tcPr marL="63500" marR="63500" marT="63500" marB="63500"/>
                </a:tc>
                <a:tc>
                  <a:txBody>
                    <a:bodyPr/>
                    <a:lstStyle/>
                    <a:p>
                      <a:pPr marL="0" lvl="0" indent="0" algn="l" rtl="0">
                        <a:spcBef>
                          <a:spcPts val="0"/>
                        </a:spcBef>
                        <a:spcAft>
                          <a:spcPts val="0"/>
                        </a:spcAft>
                        <a:buNone/>
                      </a:pPr>
                      <a:endParaRPr sz="1000" dirty="0"/>
                    </a:p>
                  </a:txBody>
                  <a:tcPr marL="63500" marR="63500" marT="63500" marB="63500"/>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s" sz="1000"/>
                        <a:t>14-17 work</a:t>
                      </a:r>
                      <a:endParaRPr sz="1000" dirty="0"/>
                    </a:p>
                  </a:txBody>
                  <a:tcPr marL="63500" marR="63500" marT="63500" marB="63500"/>
                </a:tc>
                <a:tc>
                  <a:txBody>
                    <a:bodyPr/>
                    <a:lstStyle/>
                    <a:p>
                      <a:pPr marL="0" lvl="0" indent="0" algn="l" rtl="0">
                        <a:spcBef>
                          <a:spcPts val="0"/>
                        </a:spcBef>
                        <a:spcAft>
                          <a:spcPts val="0"/>
                        </a:spcAft>
                        <a:buNone/>
                      </a:pPr>
                      <a:r>
                        <a:rPr lang="es" sz="1000"/>
                        <a:t>14-17 work</a:t>
                      </a:r>
                      <a:endParaRPr sz="1000" dirty="0"/>
                    </a:p>
                  </a:txBody>
                  <a:tcPr marL="63500" marR="63500" marT="63500" marB="63500"/>
                </a:tc>
                <a:tc>
                  <a:txBody>
                    <a:bodyPr/>
                    <a:lstStyle/>
                    <a:p>
                      <a:pPr marL="0" lvl="0" indent="0" algn="l" rtl="0">
                        <a:spcBef>
                          <a:spcPts val="0"/>
                        </a:spcBef>
                        <a:spcAft>
                          <a:spcPts val="0"/>
                        </a:spcAft>
                        <a:buNone/>
                      </a:pPr>
                      <a:r>
                        <a:rPr lang="es" sz="1000"/>
                        <a:t>14-17 work</a:t>
                      </a:r>
                      <a:endParaRPr sz="1000" dirty="0"/>
                    </a:p>
                  </a:txBody>
                  <a:tcPr marL="63500" marR="63500" marT="63500" marB="63500"/>
                </a:tc>
                <a:tc>
                  <a:txBody>
                    <a:bodyPr/>
                    <a:lstStyle/>
                    <a:p>
                      <a:pPr marL="0" lvl="0" indent="0" algn="l" rtl="0">
                        <a:spcBef>
                          <a:spcPts val="0"/>
                        </a:spcBef>
                        <a:spcAft>
                          <a:spcPts val="0"/>
                        </a:spcAft>
                        <a:buNone/>
                      </a:pPr>
                      <a:r>
                        <a:rPr lang="es" sz="1000"/>
                        <a:t>14-17 work</a:t>
                      </a:r>
                      <a:endParaRPr sz="1000" dirty="0"/>
                    </a:p>
                  </a:txBody>
                  <a:tcPr marL="63500" marR="63500" marT="63500" marB="63500"/>
                </a:tc>
                <a:tc>
                  <a:txBody>
                    <a:bodyPr/>
                    <a:lstStyle/>
                    <a:p>
                      <a:pPr marL="0" lvl="0" indent="0" algn="l" rtl="0">
                        <a:spcBef>
                          <a:spcPts val="0"/>
                        </a:spcBef>
                        <a:spcAft>
                          <a:spcPts val="0"/>
                        </a:spcAft>
                        <a:buNone/>
                      </a:pPr>
                      <a:r>
                        <a:rPr lang="es" sz="1000"/>
                        <a:t>14-17 work</a:t>
                      </a:r>
                      <a:endParaRPr sz="1000" dirty="0"/>
                    </a:p>
                  </a:txBody>
                  <a:tcPr marL="63500" marR="63500" marT="63500" marB="63500"/>
                </a:tc>
                <a:tc>
                  <a:txBody>
                    <a:bodyPr/>
                    <a:lstStyle/>
                    <a:p>
                      <a:pPr marL="0" lvl="0" indent="0" algn="l" rtl="0">
                        <a:spcBef>
                          <a:spcPts val="0"/>
                        </a:spcBef>
                        <a:spcAft>
                          <a:spcPts val="0"/>
                        </a:spcAft>
                        <a:buNone/>
                      </a:pPr>
                      <a:endParaRPr sz="1000" dirty="0"/>
                    </a:p>
                  </a:txBody>
                  <a:tcPr marL="63500" marR="63500" marT="63500" marB="63500"/>
                </a:tc>
                <a:tc>
                  <a:txBody>
                    <a:bodyPr/>
                    <a:lstStyle/>
                    <a:p>
                      <a:pPr marL="0" lvl="0" indent="0" algn="l" rtl="0">
                        <a:spcBef>
                          <a:spcPts val="0"/>
                        </a:spcBef>
                        <a:spcAft>
                          <a:spcPts val="0"/>
                        </a:spcAft>
                        <a:buNone/>
                      </a:pPr>
                      <a:endParaRPr sz="1000" dirty="0"/>
                    </a:p>
                  </a:txBody>
                  <a:tcPr marL="63500" marR="63500" marT="63500" marB="63500"/>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s" sz="1000"/>
                        <a:t>18 yoga</a:t>
                      </a:r>
                      <a:endParaRPr sz="1000" dirty="0"/>
                    </a:p>
                  </a:txBody>
                  <a:tcPr marL="63500" marR="63500" marT="63500" marB="63500"/>
                </a:tc>
                <a:tc>
                  <a:txBody>
                    <a:bodyPr/>
                    <a:lstStyle/>
                    <a:p>
                      <a:pPr marL="0" lvl="0" indent="0" algn="l" rtl="0">
                        <a:spcBef>
                          <a:spcPts val="0"/>
                        </a:spcBef>
                        <a:spcAft>
                          <a:spcPts val="0"/>
                        </a:spcAft>
                        <a:buNone/>
                      </a:pPr>
                      <a:r>
                        <a:rPr lang="es" sz="1000" dirty="0"/>
                        <a:t>18.30 Pilates</a:t>
                      </a:r>
                      <a:endParaRPr sz="1000" dirty="0"/>
                    </a:p>
                  </a:txBody>
                  <a:tcPr marL="63500" marR="63500" marT="63500" marB="63500"/>
                </a:tc>
                <a:tc>
                  <a:txBody>
                    <a:bodyPr/>
                    <a:lstStyle/>
                    <a:p>
                      <a:pPr marL="0" lvl="0" indent="0" algn="l" rtl="0">
                        <a:spcBef>
                          <a:spcPts val="0"/>
                        </a:spcBef>
                        <a:spcAft>
                          <a:spcPts val="0"/>
                        </a:spcAft>
                        <a:buNone/>
                      </a:pPr>
                      <a:r>
                        <a:rPr lang="es" sz="1000"/>
                        <a:t>18 yoga</a:t>
                      </a:r>
                      <a:endParaRPr sz="1000" dirty="0"/>
                    </a:p>
                  </a:txBody>
                  <a:tcPr marL="63500" marR="63500" marT="63500" marB="63500"/>
                </a:tc>
                <a:tc>
                  <a:txBody>
                    <a:bodyPr/>
                    <a:lstStyle/>
                    <a:p>
                      <a:pPr marL="0" lvl="0" indent="0" algn="l" rtl="0">
                        <a:spcBef>
                          <a:spcPts val="0"/>
                        </a:spcBef>
                        <a:spcAft>
                          <a:spcPts val="0"/>
                        </a:spcAft>
                        <a:buNone/>
                      </a:pPr>
                      <a:r>
                        <a:rPr lang="es" sz="1000"/>
                        <a:t>18.30 Pilates</a:t>
                      </a:r>
                      <a:endParaRPr sz="1000" dirty="0"/>
                    </a:p>
                  </a:txBody>
                  <a:tcPr marL="63500" marR="63500" marT="63500" marB="63500"/>
                </a:tc>
                <a:tc>
                  <a:txBody>
                    <a:bodyPr/>
                    <a:lstStyle/>
                    <a:p>
                      <a:pPr marL="0" lvl="0" indent="0" algn="l" rtl="0">
                        <a:spcBef>
                          <a:spcPts val="0"/>
                        </a:spcBef>
                        <a:spcAft>
                          <a:spcPts val="0"/>
                        </a:spcAft>
                        <a:buNone/>
                      </a:pPr>
                      <a:r>
                        <a:rPr lang="es" sz="1000"/>
                        <a:t>18 yoga</a:t>
                      </a:r>
                      <a:endParaRPr sz="1000" dirty="0"/>
                    </a:p>
                  </a:txBody>
                  <a:tcPr marL="63500" marR="63500" marT="63500" marB="63500"/>
                </a:tc>
                <a:tc>
                  <a:txBody>
                    <a:bodyPr/>
                    <a:lstStyle/>
                    <a:p>
                      <a:pPr marL="0" lvl="0" indent="0" algn="l" rtl="0">
                        <a:spcBef>
                          <a:spcPts val="0"/>
                        </a:spcBef>
                        <a:spcAft>
                          <a:spcPts val="0"/>
                        </a:spcAft>
                        <a:buNone/>
                      </a:pPr>
                      <a:endParaRPr sz="1000" dirty="0"/>
                    </a:p>
                  </a:txBody>
                  <a:tcPr marL="63500" marR="63500" marT="63500" marB="63500"/>
                </a:tc>
                <a:tc>
                  <a:txBody>
                    <a:bodyPr/>
                    <a:lstStyle/>
                    <a:p>
                      <a:pPr marL="0" lvl="0" indent="0" algn="l" rtl="0">
                        <a:spcBef>
                          <a:spcPts val="0"/>
                        </a:spcBef>
                        <a:spcAft>
                          <a:spcPts val="0"/>
                        </a:spcAft>
                        <a:buNone/>
                      </a:pPr>
                      <a:endParaRPr sz="1000" dirty="0"/>
                    </a:p>
                  </a:txBody>
                  <a:tcPr marL="63500" marR="63500" marT="63500" marB="63500"/>
                </a:tc>
                <a:extLst>
                  <a:ext uri="{0D108BD9-81ED-4DB2-BD59-A6C34878D82A}">
                    <a16:rowId xmlns:a16="http://schemas.microsoft.com/office/drawing/2014/main" val="10005"/>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grpSp>
        <p:nvGrpSpPr>
          <p:cNvPr id="255" name="Google Shape;255;p45"/>
          <p:cNvGrpSpPr/>
          <p:nvPr/>
        </p:nvGrpSpPr>
        <p:grpSpPr>
          <a:xfrm>
            <a:off x="457365" y="468300"/>
            <a:ext cx="431074" cy="431074"/>
            <a:chOff x="7208351" y="2467173"/>
            <a:chExt cx="738900" cy="738900"/>
          </a:xfrm>
        </p:grpSpPr>
        <p:sp>
          <p:nvSpPr>
            <p:cNvPr id="256" name="Google Shape;256;p45"/>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57" name="Google Shape;257;p45"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pic>
        <p:nvPicPr>
          <p:cNvPr id="258" name="Google Shape;258;p45"/>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259" name="Google Shape;259;p45"/>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60" name="Google Shape;260;p45"/>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ASSESSMENT</a:t>
            </a:r>
            <a:endParaRPr sz="1400" b="0" i="0" u="none" strike="noStrike" cap="none" dirty="0">
              <a:solidFill>
                <a:srgbClr val="000000"/>
              </a:solidFill>
              <a:latin typeface="DM Sans"/>
              <a:ea typeface="DM Sans"/>
              <a:cs typeface="DM Sans"/>
              <a:sym typeface="DM Sans"/>
            </a:endParaRPr>
          </a:p>
        </p:txBody>
      </p:sp>
      <p:sp>
        <p:nvSpPr>
          <p:cNvPr id="261" name="Google Shape;261;p45"/>
          <p:cNvSpPr txBox="1"/>
          <p:nvPr/>
        </p:nvSpPr>
        <p:spPr>
          <a:xfrm>
            <a:off x="636450" y="1098350"/>
            <a:ext cx="7701000" cy="273918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 sz="1350" b="1" i="0" u="none" strike="noStrike" cap="none" dirty="0">
                <a:solidFill>
                  <a:srgbClr val="000000"/>
                </a:solidFill>
                <a:latin typeface="DM Sans"/>
                <a:ea typeface="DM Sans"/>
                <a:cs typeface="DM Sans"/>
                <a:sym typeface="DM Sans"/>
              </a:rPr>
              <a:t>7.</a:t>
            </a:r>
            <a:r>
              <a:rPr lang="es" sz="1350" b="1" dirty="0">
                <a:solidFill>
                  <a:schemeClr val="dk1"/>
                </a:solidFill>
                <a:latin typeface="DM Sans"/>
                <a:ea typeface="DM Sans"/>
                <a:cs typeface="DM Sans"/>
                <a:sym typeface="DM Sans"/>
              </a:rPr>
              <a:t> Lucía’s schedule</a:t>
            </a:r>
            <a:endParaRPr sz="1350" b="1" i="0" u="none" strike="noStrike" cap="none" dirty="0">
              <a:solidFill>
                <a:schemeClr val="dk1"/>
              </a:solidFill>
              <a:latin typeface="DM Sans"/>
              <a:ea typeface="DM Sans"/>
              <a:cs typeface="DM Sans"/>
              <a:sym typeface="DM Sans"/>
            </a:endParaRPr>
          </a:p>
          <a:p>
            <a:pPr marL="45720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chemeClr val="dk1"/>
                </a:solidFill>
                <a:latin typeface="DM Sans"/>
                <a:ea typeface="DM Sans"/>
                <a:cs typeface="DM Sans"/>
                <a:sym typeface="DM Sans"/>
              </a:rPr>
              <a:t>b.</a:t>
            </a:r>
            <a:r>
              <a:rPr lang="es" sz="1350" b="1" dirty="0">
                <a:solidFill>
                  <a:schemeClr val="dk1"/>
                </a:solidFill>
                <a:latin typeface="DM Sans"/>
                <a:ea typeface="DM Sans"/>
                <a:cs typeface="DM Sans"/>
                <a:sym typeface="DM Sans"/>
              </a:rPr>
              <a:t> Look at the schedule and write down 4 sentences about her routine. Use the words in brackets as prompts for each sentence.</a:t>
            </a:r>
            <a:endParaRPr sz="1350" b="1" dirty="0">
              <a:solidFill>
                <a:schemeClr val="dk1"/>
              </a:solidFill>
              <a:latin typeface="DM Sans"/>
              <a:ea typeface="DM Sans"/>
              <a:cs typeface="DM Sans"/>
              <a:sym typeface="DM Sans"/>
            </a:endParaRPr>
          </a:p>
          <a:p>
            <a:pPr marL="457200" marR="0" lvl="0" indent="0" algn="l" rtl="0">
              <a:lnSpc>
                <a:spcPct val="100000"/>
              </a:lnSpc>
              <a:spcBef>
                <a:spcPts val="0"/>
              </a:spcBef>
              <a:spcAft>
                <a:spcPts val="0"/>
              </a:spcAft>
              <a:buClr>
                <a:srgbClr val="000000"/>
              </a:buClr>
              <a:buSzPts val="1350"/>
              <a:buFont typeface="Arial"/>
              <a:buNone/>
            </a:pPr>
            <a:endParaRPr sz="1350" b="1" dirty="0">
              <a:solidFill>
                <a:schemeClr val="dk1"/>
              </a:solidFill>
              <a:latin typeface="DM Sans"/>
              <a:ea typeface="DM Sans"/>
              <a:cs typeface="DM Sans"/>
              <a:sym typeface="DM Sans"/>
            </a:endParaRPr>
          </a:p>
          <a:p>
            <a:pPr marL="457200" marR="0" lvl="0" indent="-314325" algn="l" rtl="0">
              <a:lnSpc>
                <a:spcPct val="200000"/>
              </a:lnSpc>
              <a:spcBef>
                <a:spcPts val="0"/>
              </a:spcBef>
              <a:spcAft>
                <a:spcPts val="0"/>
              </a:spcAft>
              <a:buClr>
                <a:schemeClr val="dk1"/>
              </a:buClr>
              <a:buSzPts val="1350"/>
              <a:buFont typeface="DM Sans"/>
              <a:buAutoNum type="alphaLcParenR"/>
            </a:pPr>
            <a:r>
              <a:rPr lang="es" sz="1350" dirty="0">
                <a:solidFill>
                  <a:schemeClr val="dk1"/>
                </a:solidFill>
                <a:latin typeface="DM Sans"/>
                <a:ea typeface="DM Sans"/>
                <a:cs typeface="DM Sans"/>
                <a:sym typeface="DM Sans"/>
              </a:rPr>
              <a:t>_</a:t>
            </a:r>
            <a:r>
              <a:rPr lang="en-US" dirty="0"/>
              <a:t> </a:t>
            </a:r>
            <a:r>
              <a:rPr lang="en-US" dirty="0">
                <a:latin typeface="DM Sans"/>
              </a:rPr>
              <a:t>Lucía works from 9:00 AM to 1:00 PM every day </a:t>
            </a:r>
            <a:r>
              <a:rPr lang="es" dirty="0">
                <a:solidFill>
                  <a:schemeClr val="dk1"/>
                </a:solidFill>
                <a:latin typeface="DM Sans"/>
                <a:ea typeface="DM Sans"/>
                <a:cs typeface="DM Sans"/>
                <a:sym typeface="DM Sans"/>
              </a:rPr>
              <a:t>_ (every </a:t>
            </a:r>
            <a:r>
              <a:rPr lang="es" sz="1350" dirty="0">
                <a:solidFill>
                  <a:schemeClr val="dk1"/>
                </a:solidFill>
                <a:latin typeface="DM Sans"/>
                <a:ea typeface="DM Sans"/>
                <a:cs typeface="DM Sans"/>
                <a:sym typeface="DM Sans"/>
              </a:rPr>
              <a:t>day)</a:t>
            </a:r>
            <a:endParaRPr sz="1350" dirty="0">
              <a:solidFill>
                <a:schemeClr val="dk1"/>
              </a:solidFill>
              <a:latin typeface="DM Sans"/>
              <a:ea typeface="DM Sans"/>
              <a:cs typeface="DM Sans"/>
              <a:sym typeface="DM Sans"/>
            </a:endParaRPr>
          </a:p>
          <a:p>
            <a:pPr marL="457200" marR="0" lvl="0" indent="-314325" algn="l" rtl="0">
              <a:lnSpc>
                <a:spcPct val="200000"/>
              </a:lnSpc>
              <a:spcBef>
                <a:spcPts val="0"/>
              </a:spcBef>
              <a:spcAft>
                <a:spcPts val="0"/>
              </a:spcAft>
              <a:buClr>
                <a:schemeClr val="dk1"/>
              </a:buClr>
              <a:buSzPts val="1350"/>
              <a:buFont typeface="DM Sans"/>
              <a:buAutoNum type="alphaLcParenR"/>
            </a:pPr>
            <a:r>
              <a:rPr lang="es" sz="1350" dirty="0">
                <a:solidFill>
                  <a:schemeClr val="dk1"/>
                </a:solidFill>
                <a:latin typeface="DM Sans"/>
                <a:ea typeface="DM Sans"/>
                <a:cs typeface="DM Sans"/>
                <a:sym typeface="DM Sans"/>
              </a:rPr>
              <a:t>_</a:t>
            </a:r>
            <a:r>
              <a:rPr lang="en-US" sz="1350" dirty="0">
                <a:solidFill>
                  <a:schemeClr val="dk1"/>
                </a:solidFill>
                <a:latin typeface="DM Sans"/>
                <a:ea typeface="DM Sans"/>
                <a:cs typeface="DM Sans"/>
                <a:sym typeface="DM Sans"/>
              </a:rPr>
              <a:t>She</a:t>
            </a:r>
            <a:r>
              <a:rPr lang="en-US" dirty="0">
                <a:latin typeface="DM Sans"/>
              </a:rPr>
              <a:t> has meetings on Tuesday and Thursday mornings in Room B6 and Room B7</a:t>
            </a:r>
            <a:r>
              <a:rPr lang="es" sz="1350" dirty="0">
                <a:solidFill>
                  <a:schemeClr val="dk1"/>
                </a:solidFill>
                <a:latin typeface="DM Sans"/>
                <a:ea typeface="DM Sans"/>
                <a:cs typeface="DM Sans"/>
                <a:sym typeface="DM Sans"/>
              </a:rPr>
              <a:t>_ (meetings)</a:t>
            </a:r>
            <a:endParaRPr sz="1350" dirty="0">
              <a:solidFill>
                <a:schemeClr val="dk1"/>
              </a:solidFill>
              <a:latin typeface="DM Sans"/>
              <a:ea typeface="DM Sans"/>
              <a:cs typeface="DM Sans"/>
              <a:sym typeface="DM Sans"/>
            </a:endParaRPr>
          </a:p>
          <a:p>
            <a:pPr marL="457200" marR="0" lvl="0" indent="-314325" algn="l" rtl="0">
              <a:lnSpc>
                <a:spcPct val="200000"/>
              </a:lnSpc>
              <a:spcBef>
                <a:spcPts val="0"/>
              </a:spcBef>
              <a:spcAft>
                <a:spcPts val="0"/>
              </a:spcAft>
              <a:buClr>
                <a:schemeClr val="dk1"/>
              </a:buClr>
              <a:buSzPts val="1350"/>
              <a:buFont typeface="DM Sans"/>
              <a:buAutoNum type="alphaLcParenR"/>
            </a:pPr>
            <a:r>
              <a:rPr lang="es" sz="1350" dirty="0">
                <a:solidFill>
                  <a:schemeClr val="dk1"/>
                </a:solidFill>
                <a:latin typeface="DM Sans"/>
                <a:ea typeface="DM Sans"/>
                <a:cs typeface="DM Sans"/>
                <a:sym typeface="DM Sans"/>
              </a:rPr>
              <a:t>_</a:t>
            </a:r>
            <a:r>
              <a:rPr lang="en-US" dirty="0"/>
              <a:t> </a:t>
            </a:r>
            <a:r>
              <a:rPr lang="en-US" dirty="0">
                <a:latin typeface="DM Sans"/>
              </a:rPr>
              <a:t>She has lunch at Marcel’s Restaurant on Wednesdays from 1:00 to 2:00 PM </a:t>
            </a:r>
            <a:r>
              <a:rPr lang="es" sz="1350" dirty="0">
                <a:solidFill>
                  <a:schemeClr val="dk1"/>
                </a:solidFill>
                <a:latin typeface="DM Sans"/>
                <a:ea typeface="DM Sans"/>
                <a:cs typeface="DM Sans"/>
                <a:sym typeface="DM Sans"/>
              </a:rPr>
              <a:t>_ (restaurant)</a:t>
            </a:r>
            <a:endParaRPr sz="1350" dirty="0">
              <a:solidFill>
                <a:schemeClr val="dk1"/>
              </a:solidFill>
              <a:latin typeface="DM Sans"/>
              <a:ea typeface="DM Sans"/>
              <a:cs typeface="DM Sans"/>
              <a:sym typeface="DM Sans"/>
            </a:endParaRPr>
          </a:p>
          <a:p>
            <a:pPr marL="457200" marR="0" lvl="0" indent="-314325" algn="l" rtl="0">
              <a:lnSpc>
                <a:spcPct val="200000"/>
              </a:lnSpc>
              <a:spcBef>
                <a:spcPts val="0"/>
              </a:spcBef>
              <a:spcAft>
                <a:spcPts val="0"/>
              </a:spcAft>
              <a:buClr>
                <a:schemeClr val="dk1"/>
              </a:buClr>
              <a:buSzPts val="1350"/>
              <a:buFont typeface="DM Sans"/>
              <a:buAutoNum type="alphaLcParenR"/>
            </a:pPr>
            <a:r>
              <a:rPr lang="es" dirty="0">
                <a:solidFill>
                  <a:schemeClr val="dk1"/>
                </a:solidFill>
                <a:latin typeface="DM Sans"/>
                <a:ea typeface="DM Sans"/>
                <a:cs typeface="DM Sans"/>
                <a:sym typeface="DM Sans"/>
              </a:rPr>
              <a:t>_</a:t>
            </a:r>
            <a:r>
              <a:rPr lang="en-US" dirty="0">
                <a:latin typeface="DM Sans"/>
              </a:rPr>
              <a:t>After work, she practices yoga or Pilates in the evening, depending on the day</a:t>
            </a:r>
            <a:r>
              <a:rPr lang="es" dirty="0">
                <a:solidFill>
                  <a:schemeClr val="dk1"/>
                </a:solidFill>
                <a:latin typeface="DM Sans"/>
                <a:ea typeface="DM Sans"/>
                <a:cs typeface="DM Sans"/>
                <a:sym typeface="DM Sans"/>
              </a:rPr>
              <a:t>_</a:t>
            </a:r>
            <a:r>
              <a:rPr lang="es" sz="1350" dirty="0">
                <a:solidFill>
                  <a:schemeClr val="dk1"/>
                </a:solidFill>
                <a:latin typeface="DM Sans"/>
                <a:ea typeface="DM Sans"/>
                <a:cs typeface="DM Sans"/>
                <a:sym typeface="DM Sans"/>
              </a:rPr>
              <a:t> (after work)</a:t>
            </a:r>
            <a:endParaRPr sz="1350" dirty="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grpSp>
        <p:nvGrpSpPr>
          <p:cNvPr id="266" name="Google Shape;266;p46"/>
          <p:cNvGrpSpPr/>
          <p:nvPr/>
        </p:nvGrpSpPr>
        <p:grpSpPr>
          <a:xfrm>
            <a:off x="457356" y="468297"/>
            <a:ext cx="431074" cy="431074"/>
            <a:chOff x="7208351" y="2467173"/>
            <a:chExt cx="738900" cy="738900"/>
          </a:xfrm>
        </p:grpSpPr>
        <p:sp>
          <p:nvSpPr>
            <p:cNvPr id="267" name="Google Shape;267;p46"/>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68" name="Google Shape;268;p46"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pic>
        <p:nvPicPr>
          <p:cNvPr id="269" name="Google Shape;269;p46"/>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270" name="Google Shape;270;p46"/>
          <p:cNvSpPr txBox="1"/>
          <p:nvPr/>
        </p:nvSpPr>
        <p:spPr>
          <a:xfrm>
            <a:off x="636450" y="1594147"/>
            <a:ext cx="8153700" cy="325470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8. </a:t>
            </a:r>
            <a:r>
              <a:rPr lang="es" sz="1350" b="1" dirty="0">
                <a:latin typeface="DM Sans"/>
                <a:ea typeface="DM Sans"/>
                <a:cs typeface="DM Sans"/>
                <a:sym typeface="DM Sans"/>
              </a:rPr>
              <a:t>W</a:t>
            </a:r>
            <a:r>
              <a:rPr lang="es" sz="1350" b="1" i="0" u="none" strike="noStrike" cap="none" dirty="0">
                <a:solidFill>
                  <a:srgbClr val="000000"/>
                </a:solidFill>
                <a:latin typeface="DM Sans"/>
                <a:ea typeface="DM Sans"/>
                <a:cs typeface="DM Sans"/>
                <a:sym typeface="DM Sans"/>
              </a:rPr>
              <a:t>rite a </a:t>
            </a:r>
            <a:r>
              <a:rPr lang="es" sz="1350" b="1" dirty="0">
                <a:latin typeface="DM Sans"/>
                <a:ea typeface="DM Sans"/>
                <a:cs typeface="DM Sans"/>
                <a:sym typeface="DM Sans"/>
              </a:rPr>
              <a:t>bio</a:t>
            </a:r>
            <a:r>
              <a:rPr lang="es" sz="1350" b="1" i="0" u="none" strike="noStrike" cap="none" dirty="0">
                <a:solidFill>
                  <a:srgbClr val="000000"/>
                </a:solidFill>
                <a:latin typeface="DM Sans"/>
                <a:ea typeface="DM Sans"/>
                <a:cs typeface="DM Sans"/>
                <a:sym typeface="DM Sans"/>
              </a:rPr>
              <a:t> </a:t>
            </a:r>
            <a:r>
              <a:rPr lang="es" sz="1350" b="1" i="0" u="none" strike="noStrike" cap="none" dirty="0">
                <a:solidFill>
                  <a:schemeClr val="dk1"/>
                </a:solidFill>
                <a:latin typeface="DM Sans"/>
                <a:ea typeface="DM Sans"/>
                <a:cs typeface="DM Sans"/>
                <a:sym typeface="DM Sans"/>
              </a:rPr>
              <a:t>(between </a:t>
            </a:r>
            <a:r>
              <a:rPr lang="es" sz="1350" b="1" dirty="0">
                <a:solidFill>
                  <a:schemeClr val="dk1"/>
                </a:solidFill>
                <a:latin typeface="DM Sans"/>
                <a:ea typeface="DM Sans"/>
                <a:cs typeface="DM Sans"/>
                <a:sym typeface="DM Sans"/>
              </a:rPr>
              <a:t>40</a:t>
            </a:r>
            <a:r>
              <a:rPr lang="es" sz="1350" b="1" i="0" u="none" strike="noStrike" cap="none" dirty="0">
                <a:solidFill>
                  <a:schemeClr val="dk1"/>
                </a:solidFill>
                <a:latin typeface="DM Sans"/>
                <a:ea typeface="DM Sans"/>
                <a:cs typeface="DM Sans"/>
                <a:sym typeface="DM Sans"/>
              </a:rPr>
              <a:t> -</a:t>
            </a:r>
            <a:r>
              <a:rPr lang="es" sz="1350" b="1" dirty="0">
                <a:solidFill>
                  <a:schemeClr val="dk1"/>
                </a:solidFill>
                <a:latin typeface="DM Sans"/>
                <a:ea typeface="DM Sans"/>
                <a:cs typeface="DM Sans"/>
                <a:sym typeface="DM Sans"/>
              </a:rPr>
              <a:t>80</a:t>
            </a:r>
            <a:r>
              <a:rPr lang="es" sz="1350" b="1" i="0" u="none" strike="noStrike" cap="none" dirty="0">
                <a:solidFill>
                  <a:schemeClr val="dk1"/>
                </a:solidFill>
                <a:latin typeface="DM Sans"/>
                <a:ea typeface="DM Sans"/>
                <a:cs typeface="DM Sans"/>
                <a:sym typeface="DM Sans"/>
              </a:rPr>
              <a:t> words) </a:t>
            </a:r>
            <a:r>
              <a:rPr lang="es" sz="1350" b="1" dirty="0">
                <a:solidFill>
                  <a:schemeClr val="dk1"/>
                </a:solidFill>
                <a:latin typeface="DM Sans"/>
                <a:ea typeface="DM Sans"/>
                <a:cs typeface="DM Sans"/>
                <a:sym typeface="DM Sans"/>
              </a:rPr>
              <a:t>introducing yourself for a job search</a:t>
            </a:r>
            <a:r>
              <a:rPr lang="es" sz="1350" b="1" i="0" u="none" strike="noStrike" cap="none" dirty="0">
                <a:solidFill>
                  <a:srgbClr val="000000"/>
                </a:solidFill>
                <a:latin typeface="DM Sans"/>
                <a:ea typeface="DM Sans"/>
                <a:cs typeface="DM Sans"/>
                <a:sym typeface="DM Sans"/>
              </a:rPr>
              <a:t>. Include:</a:t>
            </a:r>
            <a:endParaRPr sz="1350" b="1"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1" i="0" u="none" strike="noStrike" cap="none" dirty="0">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000000"/>
              </a:buClr>
              <a:buSzPts val="1350"/>
              <a:buFont typeface="DM Sans"/>
              <a:buChar char="●"/>
            </a:pPr>
            <a:r>
              <a:rPr lang="es" sz="1350" b="1" dirty="0">
                <a:latin typeface="DM Sans"/>
                <a:ea typeface="DM Sans"/>
                <a:cs typeface="DM Sans"/>
                <a:sym typeface="DM Sans"/>
              </a:rPr>
              <a:t>two skills that you have</a:t>
            </a:r>
            <a:endParaRPr sz="1350" b="1" i="0" u="none" strike="noStrike" cap="none" dirty="0">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000000"/>
              </a:buClr>
              <a:buSzPts val="1350"/>
              <a:buFont typeface="DM Sans"/>
              <a:buChar char="●"/>
            </a:pPr>
            <a:r>
              <a:rPr lang="es" sz="1350" b="1" dirty="0">
                <a:latin typeface="DM Sans"/>
                <a:ea typeface="DM Sans"/>
                <a:cs typeface="DM Sans"/>
                <a:sym typeface="DM Sans"/>
              </a:rPr>
              <a:t>two personal traits to describe yourself</a:t>
            </a:r>
            <a:r>
              <a:rPr lang="es" sz="1350" b="1" i="0" u="none" strike="noStrike" cap="none" dirty="0">
                <a:solidFill>
                  <a:srgbClr val="000000"/>
                </a:solidFill>
                <a:latin typeface="DM Sans"/>
                <a:ea typeface="DM Sans"/>
                <a:cs typeface="DM Sans"/>
                <a:sym typeface="DM Sans"/>
              </a:rPr>
              <a:t>  </a:t>
            </a:r>
            <a:endParaRPr sz="1350" b="1"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1"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Don’t forget to:</a:t>
            </a:r>
            <a:endParaRPr sz="1350" b="1" i="0" u="none" strike="noStrike" cap="none" dirty="0">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Give your personal information</a:t>
            </a:r>
            <a:endParaRPr sz="1350" b="0" i="0" u="none" strike="noStrike" cap="none" dirty="0">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Provide your academic information and/or work experience</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1"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n-US" sz="1300" dirty="0">
                <a:latin typeface="Times New Roman" panose="02020603050405020304" pitchFamily="18" charset="0"/>
                <a:cs typeface="Times New Roman" panose="02020603050405020304" pitchFamily="18" charset="0"/>
              </a:rPr>
              <a:t>	</a:t>
            </a:r>
            <a:r>
              <a:rPr lang="en-US" sz="1300" dirty="0">
                <a:latin typeface="DM Sans"/>
              </a:rPr>
              <a:t>Hello, my name is Maximiliano Sastre. I am an honest and organized professional with strong analytical skills and a proven ability to work creatively and efficiently in a remote environment. I currently run a clinic with my wife in the city of Bella Vista, Buenos Aires. I studied law when I was young. Then, I transitioned into web design, gaining experience in programming languages such as Java, JavaScript, HTML, and CSS. I focus on tasks without distractions. As an early bird, I manage my day effectively, balancing family responsibilities with continuous professional development through CoderHouse.</a:t>
            </a:r>
            <a:endParaRPr sz="1300" b="0" i="0" u="none" strike="noStrike" cap="none" dirty="0">
              <a:solidFill>
                <a:srgbClr val="000000"/>
              </a:solidFill>
              <a:latin typeface="DM Sans"/>
              <a:ea typeface="DM Sans"/>
              <a:cs typeface="Times New Roman" panose="02020603050405020304" pitchFamily="18" charset="0"/>
              <a:sym typeface="DM Sans"/>
            </a:endParaRPr>
          </a:p>
        </p:txBody>
      </p:sp>
      <p:sp>
        <p:nvSpPr>
          <p:cNvPr id="271" name="Google Shape;271;p46"/>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72" name="Google Shape;272;p46"/>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ASSESSMENT</a:t>
            </a:r>
            <a:endParaRPr sz="1400" b="0" i="0" u="none" strike="noStrike" cap="none" dirty="0">
              <a:solidFill>
                <a:srgbClr val="000000"/>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Google Shape;277;p47"/>
          <p:cNvGrpSpPr/>
          <p:nvPr/>
        </p:nvGrpSpPr>
        <p:grpSpPr>
          <a:xfrm>
            <a:off x="457356" y="468297"/>
            <a:ext cx="431074" cy="431074"/>
            <a:chOff x="7208351" y="2467173"/>
            <a:chExt cx="738900" cy="738900"/>
          </a:xfrm>
        </p:grpSpPr>
        <p:sp>
          <p:nvSpPr>
            <p:cNvPr id="278" name="Google Shape;278;p47"/>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79" name="Google Shape;279;p47"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pic>
        <p:nvPicPr>
          <p:cNvPr id="280" name="Google Shape;280;p47"/>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281" name="Google Shape;281;p47"/>
          <p:cNvSpPr txBox="1"/>
          <p:nvPr/>
        </p:nvSpPr>
        <p:spPr>
          <a:xfrm>
            <a:off x="457350" y="1596900"/>
            <a:ext cx="7701000" cy="277508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9.  Choose one of the options below to talk about. Record yourself answering the prompt (minimum 1 minute, maximum 3 minutes)</a:t>
            </a:r>
            <a:endParaRPr sz="1350" b="1"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Go to </a:t>
            </a:r>
            <a:r>
              <a:rPr lang="es" sz="1350" b="1" i="0" u="sng" strike="noStrike" cap="none" dirty="0">
                <a:solidFill>
                  <a:schemeClr val="hlink"/>
                </a:solidFill>
                <a:latin typeface="DM Sans"/>
                <a:ea typeface="DM Sans"/>
                <a:cs typeface="DM Sans"/>
                <a:sym typeface="DM Sans"/>
                <a:hlinkClick r:id="rId5"/>
              </a:rPr>
              <a:t>https://vocaroo.com/</a:t>
            </a:r>
            <a:r>
              <a:rPr lang="es" sz="1350" b="1" i="0" u="none" strike="noStrike" cap="none" dirty="0">
                <a:solidFill>
                  <a:srgbClr val="000000"/>
                </a:solidFill>
                <a:latin typeface="DM Sans"/>
                <a:ea typeface="DM Sans"/>
                <a:cs typeface="DM Sans"/>
                <a:sym typeface="DM Sans"/>
              </a:rPr>
              <a:t>. Record and save the audio online and paste it on this document. </a:t>
            </a:r>
            <a:endParaRPr sz="1350" b="1" i="0" u="none" strike="noStrike" cap="none" dirty="0">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dirty="0">
              <a:solidFill>
                <a:schemeClr val="dk1"/>
              </a:solidFill>
              <a:latin typeface="DM Sans"/>
              <a:ea typeface="DM Sans"/>
              <a:cs typeface="DM Sans"/>
              <a:sym typeface="DM Sans"/>
            </a:endParaRPr>
          </a:p>
          <a:p>
            <a:pPr marL="0" marR="0" lvl="0" indent="0" algn="l" rtl="0">
              <a:lnSpc>
                <a:spcPct val="100000"/>
              </a:lnSpc>
              <a:spcBef>
                <a:spcPts val="800"/>
              </a:spcBef>
              <a:spcAft>
                <a:spcPts val="0"/>
              </a:spcAft>
              <a:buClr>
                <a:schemeClr val="dk1"/>
              </a:buClr>
              <a:buSzPts val="1100"/>
              <a:buFont typeface="Arial"/>
              <a:buNone/>
            </a:pPr>
            <a:r>
              <a:rPr lang="es" sz="1350" b="1" i="0" u="none" strike="noStrike" cap="none" dirty="0">
                <a:solidFill>
                  <a:srgbClr val="999999"/>
                </a:solidFill>
                <a:latin typeface="DM Sans"/>
                <a:ea typeface="DM Sans"/>
                <a:cs typeface="DM Sans"/>
                <a:sym typeface="DM Sans"/>
              </a:rPr>
              <a:t>Choose A or B:</a:t>
            </a:r>
            <a:endParaRPr sz="1350" b="1" i="0" u="none" strike="noStrike" cap="none" dirty="0">
              <a:solidFill>
                <a:srgbClr val="999999"/>
              </a:solidFill>
              <a:latin typeface="DM Sans"/>
              <a:ea typeface="DM Sans"/>
              <a:cs typeface="DM Sans"/>
              <a:sym typeface="DM Sans"/>
            </a:endParaRPr>
          </a:p>
          <a:p>
            <a:pPr marL="457200" marR="0" lvl="0" indent="-314325" algn="l" rtl="0">
              <a:lnSpc>
                <a:spcPct val="100000"/>
              </a:lnSpc>
              <a:spcBef>
                <a:spcPts val="800"/>
              </a:spcBef>
              <a:spcAft>
                <a:spcPts val="0"/>
              </a:spcAft>
              <a:buClr>
                <a:srgbClr val="999999"/>
              </a:buClr>
              <a:buSzPts val="1350"/>
              <a:buFont typeface="DM Sans"/>
              <a:buAutoNum type="alphaUcPeriod"/>
            </a:pPr>
            <a:r>
              <a:rPr lang="es" sz="1350" dirty="0">
                <a:solidFill>
                  <a:srgbClr val="999999"/>
                </a:solidFill>
                <a:latin typeface="DM Sans"/>
                <a:ea typeface="DM Sans"/>
                <a:cs typeface="DM Sans"/>
                <a:sym typeface="DM Sans"/>
              </a:rPr>
              <a:t>Talk about an entrepreneur that you admire. Include some personal information, skills, and kind of work they do.</a:t>
            </a:r>
            <a:endParaRPr sz="1350" b="0" i="0" u="none" strike="noStrike" cap="none" dirty="0">
              <a:solidFill>
                <a:srgbClr val="999999"/>
              </a:solidFill>
              <a:latin typeface="DM Sans"/>
              <a:ea typeface="DM Sans"/>
              <a:cs typeface="DM Sans"/>
              <a:sym typeface="DM Sans"/>
            </a:endParaRPr>
          </a:p>
          <a:p>
            <a:pPr marL="457200" marR="0" lvl="0" indent="-314325" algn="l" rtl="0">
              <a:lnSpc>
                <a:spcPct val="100000"/>
              </a:lnSpc>
              <a:spcBef>
                <a:spcPts val="0"/>
              </a:spcBef>
              <a:spcAft>
                <a:spcPts val="0"/>
              </a:spcAft>
              <a:buClr>
                <a:srgbClr val="999999"/>
              </a:buClr>
              <a:buSzPts val="1350"/>
              <a:buFont typeface="DM Sans"/>
              <a:buAutoNum type="alphaUcPeriod"/>
            </a:pPr>
            <a:r>
              <a:rPr lang="es" sz="1350" dirty="0">
                <a:solidFill>
                  <a:srgbClr val="999999"/>
                </a:solidFill>
                <a:latin typeface="DM Sans"/>
                <a:ea typeface="DM Sans"/>
                <a:cs typeface="DM Sans"/>
                <a:sym typeface="DM Sans"/>
              </a:rPr>
              <a:t>Share your routine. Include your most important activities and how you spend your free time.</a:t>
            </a:r>
            <a:endParaRPr sz="13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chemeClr val="dk1"/>
              </a:buClr>
              <a:buSzPts val="1100"/>
              <a:buFont typeface="Arial"/>
              <a:buNone/>
            </a:pPr>
            <a:endParaRPr sz="13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800"/>
              </a:spcAft>
              <a:buClr>
                <a:srgbClr val="000000"/>
              </a:buClr>
              <a:buSzPts val="1350"/>
              <a:buFont typeface="Arial"/>
              <a:buNone/>
            </a:pPr>
            <a:r>
              <a:rPr lang="es-AR" sz="1350" b="0" i="0" u="none" strike="noStrike" cap="none">
                <a:solidFill>
                  <a:srgbClr val="999999"/>
                </a:solidFill>
                <a:latin typeface="DM Sans"/>
                <a:ea typeface="DM Sans"/>
                <a:cs typeface="DM Sans"/>
                <a:sym typeface="DM Sans"/>
              </a:rPr>
              <a:t>https://vocaroo.com/embed/1dr6MrGnq6j8?autoplay=0</a:t>
            </a:r>
            <a:endParaRPr sz="1350" b="0" i="0" u="none" strike="noStrike" cap="none" dirty="0">
              <a:solidFill>
                <a:srgbClr val="999999"/>
              </a:solidFill>
              <a:latin typeface="DM Sans"/>
              <a:ea typeface="DM Sans"/>
              <a:cs typeface="DM Sans"/>
              <a:sym typeface="DM Sans"/>
            </a:endParaRPr>
          </a:p>
        </p:txBody>
      </p:sp>
      <p:sp>
        <p:nvSpPr>
          <p:cNvPr id="282" name="Google Shape;282;p47"/>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83" name="Google Shape;283;p47"/>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ASSESSMENT</a:t>
            </a:r>
            <a:endParaRPr sz="1400" b="0" i="0" u="none" strike="noStrike" cap="none" dirty="0">
              <a:solidFill>
                <a:srgbClr val="000000"/>
              </a:solidFill>
              <a:latin typeface="DM Sans"/>
              <a:ea typeface="DM Sans"/>
              <a:cs typeface="DM Sans"/>
              <a:sym typeface="DM Sans"/>
            </a:endParaRPr>
          </a:p>
        </p:txBody>
      </p:sp>
      <p:sp>
        <p:nvSpPr>
          <p:cNvPr id="2" name="Elipse 1">
            <a:extLst>
              <a:ext uri="{FF2B5EF4-FFF2-40B4-BE49-F238E27FC236}">
                <a16:creationId xmlns:a16="http://schemas.microsoft.com/office/drawing/2014/main" id="{C7392713-7684-95A8-54AF-BC644D78B385}"/>
              </a:ext>
            </a:extLst>
          </p:cNvPr>
          <p:cNvSpPr/>
          <p:nvPr/>
        </p:nvSpPr>
        <p:spPr>
          <a:xfrm>
            <a:off x="599847" y="3349256"/>
            <a:ext cx="255182" cy="223284"/>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grpSp>
        <p:nvGrpSpPr>
          <p:cNvPr id="88" name="Google Shape;88;p30"/>
          <p:cNvGrpSpPr/>
          <p:nvPr/>
        </p:nvGrpSpPr>
        <p:grpSpPr>
          <a:xfrm>
            <a:off x="457356" y="468297"/>
            <a:ext cx="431074" cy="431074"/>
            <a:chOff x="7208351" y="2467173"/>
            <a:chExt cx="738900" cy="738900"/>
          </a:xfrm>
        </p:grpSpPr>
        <p:sp>
          <p:nvSpPr>
            <p:cNvPr id="89" name="Google Shape;89;p30"/>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90" name="Google Shape;90;p30"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pic>
        <p:nvPicPr>
          <p:cNvPr id="91" name="Google Shape;91;p3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92" name="Google Shape;92;p30"/>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ASSESSMENT</a:t>
            </a:r>
            <a:endParaRPr sz="1400" b="0" i="0" u="none" strike="noStrike" cap="none" dirty="0">
              <a:solidFill>
                <a:srgbClr val="000000"/>
              </a:solidFill>
              <a:latin typeface="DM Sans"/>
              <a:ea typeface="DM Sans"/>
              <a:cs typeface="DM Sans"/>
              <a:sym typeface="DM Sans"/>
            </a:endParaRPr>
          </a:p>
        </p:txBody>
      </p:sp>
      <p:sp>
        <p:nvSpPr>
          <p:cNvPr id="93" name="Google Shape;93;p30"/>
          <p:cNvSpPr txBox="1"/>
          <p:nvPr/>
        </p:nvSpPr>
        <p:spPr>
          <a:xfrm>
            <a:off x="457350" y="1066800"/>
            <a:ext cx="8215800" cy="290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Read the text in the following slides. Answer the questions by selecting the correct option A, B, C or D.</a:t>
            </a:r>
            <a:endParaRPr sz="1350" b="1"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1"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650" b="1">
                <a:solidFill>
                  <a:srgbClr val="999999"/>
                </a:solidFill>
                <a:latin typeface="DM Sans"/>
                <a:ea typeface="DM Sans"/>
                <a:cs typeface="DM Sans"/>
                <a:sym typeface="DM Sans"/>
              </a:rPr>
              <a:t>Tech workers routines</a:t>
            </a:r>
            <a:endParaRPr sz="1650" b="1"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chemeClr val="dk1"/>
              </a:buClr>
              <a:buSzPts val="1100"/>
              <a:buFont typeface="Arial"/>
              <a:buNone/>
            </a:pPr>
            <a:endParaRPr sz="16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chemeClr val="dk1"/>
              </a:buClr>
              <a:buSzPts val="1100"/>
              <a:buFont typeface="Arial"/>
              <a:buNone/>
            </a:pPr>
            <a:r>
              <a:rPr lang="es" sz="1650">
                <a:solidFill>
                  <a:srgbClr val="999999"/>
                </a:solidFill>
                <a:latin typeface="DM Sans"/>
                <a:ea typeface="DM Sans"/>
                <a:cs typeface="DM Sans"/>
                <a:sym typeface="DM Sans"/>
              </a:rPr>
              <a:t>People working in IT and tech companies, from marketing leaders to designers and developers, organize their routines in different ways. What is always important is to find when you are more productive and to keep a healthy work-life balance.</a:t>
            </a:r>
            <a:endParaRPr sz="16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chemeClr val="dk1"/>
              </a:buClr>
              <a:buSzPts val="1100"/>
              <a:buFont typeface="Arial"/>
              <a:buNone/>
            </a:pPr>
            <a:endParaRPr sz="13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800"/>
              </a:spcAft>
              <a:buClr>
                <a:srgbClr val="000000"/>
              </a:buClr>
              <a:buSzPts val="1100"/>
              <a:buFont typeface="Arial"/>
              <a:buNone/>
            </a:pPr>
            <a:endParaRPr sz="1350" b="0" i="0" u="none" strike="noStrike" cap="none" dirty="0">
              <a:solidFill>
                <a:srgbClr val="999999"/>
              </a:solidFill>
              <a:latin typeface="DM Sans"/>
              <a:ea typeface="DM Sans"/>
              <a:cs typeface="DM Sans"/>
              <a:sym typeface="DM Sans"/>
            </a:endParaRPr>
          </a:p>
        </p:txBody>
      </p:sp>
      <p:sp>
        <p:nvSpPr>
          <p:cNvPr id="94" name="Google Shape;94;p30"/>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grpSp>
        <p:nvGrpSpPr>
          <p:cNvPr id="99" name="Google Shape;99;p31"/>
          <p:cNvGrpSpPr/>
          <p:nvPr/>
        </p:nvGrpSpPr>
        <p:grpSpPr>
          <a:xfrm>
            <a:off x="457356" y="468297"/>
            <a:ext cx="431074" cy="431074"/>
            <a:chOff x="7208351" y="2467173"/>
            <a:chExt cx="738900" cy="738900"/>
          </a:xfrm>
        </p:grpSpPr>
        <p:sp>
          <p:nvSpPr>
            <p:cNvPr id="100" name="Google Shape;100;p31"/>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01" name="Google Shape;101;p31"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pic>
        <p:nvPicPr>
          <p:cNvPr id="102" name="Google Shape;102;p31"/>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103" name="Google Shape;103;p31"/>
          <p:cNvSpPr txBox="1"/>
          <p:nvPr/>
        </p:nvSpPr>
        <p:spPr>
          <a:xfrm>
            <a:off x="457350" y="1447800"/>
            <a:ext cx="8215800" cy="303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800"/>
              </a:spcBef>
              <a:spcAft>
                <a:spcPts val="0"/>
              </a:spcAft>
              <a:buClr>
                <a:schemeClr val="dk1"/>
              </a:buClr>
              <a:buSzPts val="1100"/>
              <a:buFont typeface="Arial"/>
              <a:buNone/>
            </a:pPr>
            <a:r>
              <a:rPr lang="es" sz="1650" b="1">
                <a:solidFill>
                  <a:srgbClr val="999999"/>
                </a:solidFill>
                <a:latin typeface="DM Sans"/>
                <a:ea typeface="DM Sans"/>
                <a:cs typeface="DM Sans"/>
                <a:sym typeface="DM Sans"/>
              </a:rPr>
              <a:t>Jane, software developer</a:t>
            </a:r>
            <a:endParaRPr sz="1650" b="1"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chemeClr val="dk1"/>
              </a:buClr>
              <a:buSzPts val="1100"/>
              <a:buFont typeface="Arial"/>
              <a:buNone/>
            </a:pPr>
            <a:endParaRPr sz="16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chemeClr val="dk1"/>
              </a:buClr>
              <a:buSzPts val="1100"/>
              <a:buFont typeface="Arial"/>
              <a:buNone/>
            </a:pPr>
            <a:r>
              <a:rPr lang="es" sz="1650">
                <a:solidFill>
                  <a:srgbClr val="999999"/>
                </a:solidFill>
                <a:latin typeface="DM Sans"/>
                <a:ea typeface="DM Sans"/>
                <a:cs typeface="DM Sans"/>
                <a:sym typeface="DM Sans"/>
              </a:rPr>
              <a:t>Jane Adams is a software developer in Santiago, Chile. Her tasks include coding, troubleshooting and collaborating with her team to create Android apps. In her company, there are brainstorming sessions twice a week, on Mondays and Thursdays. She usually has some coffee and toast before driving to her office, but she prefers to have breakfast during brainstorming sessions. She works better in the morning, that’s why she likes going to the office every day and meeting her coworkers, and after work she goes to the gym or to dance classes. </a:t>
            </a:r>
            <a:endParaRPr sz="1650" dirty="0">
              <a:solidFill>
                <a:srgbClr val="999999"/>
              </a:solidFill>
              <a:latin typeface="DM Sans"/>
              <a:ea typeface="DM Sans"/>
              <a:cs typeface="DM Sans"/>
              <a:sym typeface="DM Sans"/>
            </a:endParaRPr>
          </a:p>
          <a:p>
            <a:pPr marL="0" marR="0" lvl="0" indent="0" algn="l" rtl="0">
              <a:lnSpc>
                <a:spcPct val="100000"/>
              </a:lnSpc>
              <a:spcBef>
                <a:spcPts val="800"/>
              </a:spcBef>
              <a:spcAft>
                <a:spcPts val="800"/>
              </a:spcAft>
              <a:buClr>
                <a:schemeClr val="dk1"/>
              </a:buClr>
              <a:buSzPts val="1100"/>
              <a:buFont typeface="Arial"/>
              <a:buNone/>
            </a:pPr>
            <a:endParaRPr sz="1650" dirty="0">
              <a:solidFill>
                <a:srgbClr val="999999"/>
              </a:solidFill>
              <a:latin typeface="DM Sans"/>
              <a:ea typeface="DM Sans"/>
              <a:cs typeface="DM Sans"/>
              <a:sym typeface="DM Sans"/>
            </a:endParaRPr>
          </a:p>
        </p:txBody>
      </p:sp>
      <p:sp>
        <p:nvSpPr>
          <p:cNvPr id="104" name="Google Shape;104;p31"/>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5" name="Google Shape;105;p31"/>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ASSESSMENT</a:t>
            </a:r>
            <a:endParaRPr sz="1400" b="0" i="0" u="none" strike="noStrike" cap="none" dirty="0">
              <a:solidFill>
                <a:srgbClr val="000000"/>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32"/>
          <p:cNvGrpSpPr/>
          <p:nvPr/>
        </p:nvGrpSpPr>
        <p:grpSpPr>
          <a:xfrm>
            <a:off x="457356" y="468297"/>
            <a:ext cx="431074" cy="431074"/>
            <a:chOff x="7208351" y="2467173"/>
            <a:chExt cx="738900" cy="738900"/>
          </a:xfrm>
        </p:grpSpPr>
        <p:sp>
          <p:nvSpPr>
            <p:cNvPr id="111" name="Google Shape;111;p32"/>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12" name="Google Shape;112;p32"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pic>
        <p:nvPicPr>
          <p:cNvPr id="113" name="Google Shape;113;p32"/>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114" name="Google Shape;114;p32"/>
          <p:cNvSpPr txBox="1"/>
          <p:nvPr/>
        </p:nvSpPr>
        <p:spPr>
          <a:xfrm>
            <a:off x="457350" y="1447800"/>
            <a:ext cx="8215800" cy="273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800"/>
              </a:spcBef>
              <a:spcAft>
                <a:spcPts val="0"/>
              </a:spcAft>
              <a:buClr>
                <a:schemeClr val="dk1"/>
              </a:buClr>
              <a:buSzPts val="1100"/>
              <a:buFont typeface="Arial"/>
              <a:buNone/>
            </a:pPr>
            <a:r>
              <a:rPr lang="es" sz="1650" b="1">
                <a:solidFill>
                  <a:srgbClr val="999999"/>
                </a:solidFill>
                <a:latin typeface="DM Sans"/>
                <a:ea typeface="DM Sans"/>
                <a:cs typeface="DM Sans"/>
                <a:sym typeface="DM Sans"/>
              </a:rPr>
              <a:t>Barbara, community manager</a:t>
            </a:r>
            <a:endParaRPr sz="1650" b="1"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chemeClr val="dk1"/>
              </a:buClr>
              <a:buSzPts val="1100"/>
              <a:buFont typeface="Arial"/>
              <a:buNone/>
            </a:pPr>
            <a:endParaRPr sz="1650" b="1"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chemeClr val="dk1"/>
              </a:buClr>
              <a:buSzPts val="1100"/>
              <a:buFont typeface="Arial"/>
              <a:buNone/>
            </a:pPr>
            <a:r>
              <a:rPr lang="es" sz="1650">
                <a:solidFill>
                  <a:srgbClr val="999999"/>
                </a:solidFill>
                <a:latin typeface="DM Sans"/>
                <a:ea typeface="DM Sans"/>
                <a:cs typeface="DM Sans"/>
                <a:sym typeface="DM Sans"/>
              </a:rPr>
              <a:t>Barbara works creating social media content for a bank and its digital wallet. She enjoys meeting new people and checking how the app works, so that she can post tips and reflect how people use the app in the photos and videos she creates. That’s why she works with a flexible schedule and is always on the go. She edits mostly at night, like the true night owl she is. Her coworkers and friends agree that Barbara is a creative, joyful person who is always willing to help you.</a:t>
            </a:r>
            <a:endParaRPr sz="16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800"/>
              </a:spcAft>
              <a:buClr>
                <a:schemeClr val="dk1"/>
              </a:buClr>
              <a:buSzPts val="1100"/>
              <a:buFont typeface="Arial"/>
              <a:buNone/>
            </a:pPr>
            <a:endParaRPr sz="1350" b="0" i="0" u="none" strike="noStrike" cap="none" dirty="0">
              <a:solidFill>
                <a:srgbClr val="999999"/>
              </a:solidFill>
              <a:latin typeface="DM Sans"/>
              <a:ea typeface="DM Sans"/>
              <a:cs typeface="DM Sans"/>
              <a:sym typeface="DM Sans"/>
            </a:endParaRPr>
          </a:p>
        </p:txBody>
      </p:sp>
      <p:sp>
        <p:nvSpPr>
          <p:cNvPr id="115" name="Google Shape;115;p32"/>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6" name="Google Shape;116;p32"/>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ASSESSMENT</a:t>
            </a:r>
            <a:endParaRPr sz="1400" b="0" i="0" u="none" strike="noStrike" cap="none" dirty="0">
              <a:solidFill>
                <a:srgbClr val="000000"/>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grpSp>
        <p:nvGrpSpPr>
          <p:cNvPr id="121" name="Google Shape;121;p33"/>
          <p:cNvGrpSpPr/>
          <p:nvPr/>
        </p:nvGrpSpPr>
        <p:grpSpPr>
          <a:xfrm>
            <a:off x="457356" y="468297"/>
            <a:ext cx="431074" cy="431074"/>
            <a:chOff x="7208351" y="2467173"/>
            <a:chExt cx="738900" cy="738900"/>
          </a:xfrm>
        </p:grpSpPr>
        <p:sp>
          <p:nvSpPr>
            <p:cNvPr id="122" name="Google Shape;122;p33"/>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23" name="Google Shape;123;p33"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pic>
        <p:nvPicPr>
          <p:cNvPr id="124" name="Google Shape;124;p33"/>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125" name="Google Shape;125;p33"/>
          <p:cNvSpPr txBox="1"/>
          <p:nvPr/>
        </p:nvSpPr>
        <p:spPr>
          <a:xfrm>
            <a:off x="457350" y="1447800"/>
            <a:ext cx="8215800" cy="242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800"/>
              </a:spcBef>
              <a:spcAft>
                <a:spcPts val="0"/>
              </a:spcAft>
              <a:buClr>
                <a:schemeClr val="dk1"/>
              </a:buClr>
              <a:buSzPts val="1100"/>
              <a:buFont typeface="Arial"/>
              <a:buNone/>
            </a:pPr>
            <a:r>
              <a:rPr lang="es" sz="1650" b="1">
                <a:solidFill>
                  <a:srgbClr val="999999"/>
                </a:solidFill>
                <a:latin typeface="DM Sans"/>
                <a:ea typeface="DM Sans"/>
                <a:cs typeface="DM Sans"/>
                <a:sym typeface="DM Sans"/>
              </a:rPr>
              <a:t>Max, project manager</a:t>
            </a:r>
            <a:endParaRPr sz="1650" b="1"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chemeClr val="dk1"/>
              </a:buClr>
              <a:buSzPts val="1100"/>
              <a:buFont typeface="Arial"/>
              <a:buNone/>
            </a:pPr>
            <a:endParaRPr sz="1650" b="1"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800"/>
              </a:spcAft>
              <a:buClr>
                <a:schemeClr val="dk1"/>
              </a:buClr>
              <a:buSzPts val="1100"/>
              <a:buFont typeface="Arial"/>
              <a:buNone/>
            </a:pPr>
            <a:r>
              <a:rPr lang="es" sz="1650">
                <a:solidFill>
                  <a:srgbClr val="999999"/>
                </a:solidFill>
                <a:latin typeface="DM Sans"/>
                <a:ea typeface="DM Sans"/>
                <a:cs typeface="DM Sans"/>
                <a:sym typeface="DM Sans"/>
              </a:rPr>
              <a:t>Max works for a young company in Buenos Aires. As a project manager, he usually has at least two conference calls every day. He is definitely an early bird: before starting work, he runs for 40 minutes in a park near his house, and he makes breakfast as he goes through his emails every morning. He’s very punctual and organized, he likes keeping his notes on a paper notebook. He is also very social and a good listener, two key skills for the role he has in his company.</a:t>
            </a:r>
            <a:endParaRPr sz="1650" b="0" i="0" u="none" strike="noStrike" cap="none" dirty="0">
              <a:solidFill>
                <a:srgbClr val="999999"/>
              </a:solidFill>
              <a:latin typeface="DM Sans"/>
              <a:ea typeface="DM Sans"/>
              <a:cs typeface="DM Sans"/>
              <a:sym typeface="DM Sans"/>
            </a:endParaRPr>
          </a:p>
        </p:txBody>
      </p:sp>
      <p:sp>
        <p:nvSpPr>
          <p:cNvPr id="126" name="Google Shape;126;p33"/>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7" name="Google Shape;127;p33"/>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ASSESSMENT</a:t>
            </a:r>
            <a:endParaRPr sz="1400" b="0" i="0" u="none" strike="noStrike" cap="none" dirty="0">
              <a:solidFill>
                <a:srgbClr val="000000"/>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34"/>
          <p:cNvGrpSpPr/>
          <p:nvPr/>
        </p:nvGrpSpPr>
        <p:grpSpPr>
          <a:xfrm>
            <a:off x="457356" y="468297"/>
            <a:ext cx="431074" cy="431074"/>
            <a:chOff x="7208351" y="2467173"/>
            <a:chExt cx="738900" cy="738900"/>
          </a:xfrm>
        </p:grpSpPr>
        <p:sp>
          <p:nvSpPr>
            <p:cNvPr id="133" name="Google Shape;133;p34"/>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34" name="Google Shape;134;p34"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pic>
        <p:nvPicPr>
          <p:cNvPr id="135" name="Google Shape;135;p34"/>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136" name="Google Shape;136;p34"/>
          <p:cNvSpPr txBox="1"/>
          <p:nvPr/>
        </p:nvSpPr>
        <p:spPr>
          <a:xfrm>
            <a:off x="476250" y="1464800"/>
            <a:ext cx="8215800" cy="303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800"/>
              </a:spcBef>
              <a:spcAft>
                <a:spcPts val="0"/>
              </a:spcAft>
              <a:buClr>
                <a:schemeClr val="dk1"/>
              </a:buClr>
              <a:buSzPts val="1100"/>
              <a:buFont typeface="Arial"/>
              <a:buNone/>
            </a:pPr>
            <a:r>
              <a:rPr lang="es" sz="1650" b="1">
                <a:solidFill>
                  <a:srgbClr val="999999"/>
                </a:solidFill>
                <a:latin typeface="DM Sans"/>
                <a:ea typeface="DM Sans"/>
                <a:cs typeface="DM Sans"/>
                <a:sym typeface="DM Sans"/>
              </a:rPr>
              <a:t>Marie: graphic designer</a:t>
            </a:r>
            <a:endParaRPr sz="1650" b="1"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chemeClr val="dk1"/>
              </a:buClr>
              <a:buSzPts val="1100"/>
              <a:buFont typeface="Arial"/>
              <a:buNone/>
            </a:pPr>
            <a:endParaRPr sz="16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chemeClr val="dk1"/>
              </a:buClr>
              <a:buSzPts val="1100"/>
              <a:buFont typeface="Arial"/>
              <a:buNone/>
            </a:pPr>
            <a:r>
              <a:rPr lang="es" sz="1650">
                <a:solidFill>
                  <a:srgbClr val="999999"/>
                </a:solidFill>
                <a:latin typeface="DM Sans"/>
                <a:ea typeface="DM Sans"/>
                <a:cs typeface="DM Sans"/>
                <a:sym typeface="DM Sans"/>
              </a:rPr>
              <a:t>Marie graduated from university in 2015, and she works as a freelancer for different companies that sell tech products and services. She works from Monday to Thursday, one of the things she enjoys the most about being a freelancer is organizing her own schedule. She doesn’t like sports very much, but she takes yoga classes twice a week. During the weekends, she often drives to her hometown to visit her family and organizes dinner parties with friends, she loves cooking.</a:t>
            </a:r>
            <a:endParaRPr sz="16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800"/>
              </a:spcAft>
              <a:buClr>
                <a:schemeClr val="dk1"/>
              </a:buClr>
              <a:buSzPts val="1100"/>
              <a:buFont typeface="Arial"/>
              <a:buNone/>
            </a:pPr>
            <a:endParaRPr sz="1650" b="0" i="0" u="none" strike="noStrike" cap="none" dirty="0">
              <a:solidFill>
                <a:srgbClr val="999999"/>
              </a:solidFill>
              <a:latin typeface="DM Sans"/>
              <a:ea typeface="DM Sans"/>
              <a:cs typeface="DM Sans"/>
              <a:sym typeface="DM Sans"/>
            </a:endParaRPr>
          </a:p>
        </p:txBody>
      </p:sp>
      <p:sp>
        <p:nvSpPr>
          <p:cNvPr id="137" name="Google Shape;137;p34"/>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8" name="Google Shape;138;p34"/>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ASSESSMENT</a:t>
            </a:r>
            <a:endParaRPr sz="1400" b="0" i="0" u="none" strike="noStrike" cap="none" dirty="0">
              <a:solidFill>
                <a:srgbClr val="000000"/>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143" name="Google Shape;143;p35"/>
          <p:cNvGrpSpPr/>
          <p:nvPr/>
        </p:nvGrpSpPr>
        <p:grpSpPr>
          <a:xfrm>
            <a:off x="457356" y="468297"/>
            <a:ext cx="431074" cy="431074"/>
            <a:chOff x="7208351" y="2467173"/>
            <a:chExt cx="738900" cy="738900"/>
          </a:xfrm>
        </p:grpSpPr>
        <p:sp>
          <p:nvSpPr>
            <p:cNvPr id="144" name="Google Shape;144;p35"/>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45" name="Google Shape;145;p35"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pic>
        <p:nvPicPr>
          <p:cNvPr id="146" name="Google Shape;146;p35"/>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147" name="Google Shape;147;p35"/>
          <p:cNvSpPr txBox="1"/>
          <p:nvPr/>
        </p:nvSpPr>
        <p:spPr>
          <a:xfrm>
            <a:off x="457350" y="1066800"/>
            <a:ext cx="8215800" cy="256477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Answer the questions by selecting the correct option A, B, C or D.</a:t>
            </a:r>
            <a:endParaRPr sz="1350" b="1"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999999"/>
              </a:solidFill>
              <a:latin typeface="DM Sans"/>
              <a:ea typeface="DM Sans"/>
              <a:cs typeface="DM Sans"/>
              <a:sym typeface="DM Sans"/>
            </a:endParaRPr>
          </a:p>
          <a:p>
            <a:pPr marL="457200" marR="0" lvl="0" indent="-314325" algn="l" rtl="0">
              <a:lnSpc>
                <a:spcPct val="100000"/>
              </a:lnSpc>
              <a:spcBef>
                <a:spcPts val="800"/>
              </a:spcBef>
              <a:spcAft>
                <a:spcPts val="0"/>
              </a:spcAft>
              <a:buClr>
                <a:srgbClr val="999999"/>
              </a:buClr>
              <a:buSzPts val="1350"/>
              <a:buFont typeface="DM Sans"/>
              <a:buAutoNum type="arabicPeriod"/>
            </a:pPr>
            <a:r>
              <a:rPr lang="es" sz="1350" dirty="0">
                <a:solidFill>
                  <a:srgbClr val="999999"/>
                </a:solidFill>
                <a:latin typeface="DM Sans"/>
                <a:ea typeface="DM Sans"/>
                <a:cs typeface="DM Sans"/>
                <a:sym typeface="DM Sans"/>
              </a:rPr>
              <a:t>Who are the early birds according to the text?</a:t>
            </a:r>
            <a:endParaRPr sz="1350" b="0" i="0" u="none" strike="noStrike" cap="none" dirty="0">
              <a:solidFill>
                <a:srgbClr val="999999"/>
              </a:solidFill>
              <a:latin typeface="DM Sans"/>
              <a:ea typeface="DM Sans"/>
              <a:cs typeface="DM Sans"/>
              <a:sym typeface="DM Sans"/>
            </a:endParaRPr>
          </a:p>
          <a:p>
            <a:pPr marL="314999" marR="0" lvl="0" indent="0" algn="l" rtl="0">
              <a:lnSpc>
                <a:spcPct val="100000"/>
              </a:lnSpc>
              <a:spcBef>
                <a:spcPts val="800"/>
              </a:spcBef>
              <a:spcAft>
                <a:spcPts val="0"/>
              </a:spcAft>
              <a:buClr>
                <a:srgbClr val="000000"/>
              </a:buClr>
              <a:buSzPts val="1350"/>
              <a:buFont typeface="Arial"/>
              <a:buNone/>
            </a:pPr>
            <a:r>
              <a:rPr lang="es" sz="1350" b="0" i="0" u="none" strike="noStrike" cap="none" dirty="0">
                <a:solidFill>
                  <a:srgbClr val="999999"/>
                </a:solidFill>
                <a:latin typeface="DM Sans"/>
                <a:ea typeface="DM Sans"/>
                <a:cs typeface="DM Sans"/>
                <a:sym typeface="DM Sans"/>
              </a:rPr>
              <a:t>a) </a:t>
            </a:r>
            <a:r>
              <a:rPr lang="es" sz="1350" dirty="0">
                <a:solidFill>
                  <a:srgbClr val="999999"/>
                </a:solidFill>
                <a:latin typeface="DM Sans"/>
                <a:ea typeface="DM Sans"/>
                <a:cs typeface="DM Sans"/>
                <a:sym typeface="DM Sans"/>
              </a:rPr>
              <a:t>Max and Marie</a:t>
            </a:r>
            <a:endParaRPr sz="1350" b="0" i="0" u="none" strike="noStrike" cap="none" dirty="0">
              <a:solidFill>
                <a:srgbClr val="999999"/>
              </a:solidFill>
              <a:latin typeface="DM Sans"/>
              <a:ea typeface="DM Sans"/>
              <a:cs typeface="DM Sans"/>
              <a:sym typeface="DM Sans"/>
            </a:endParaRPr>
          </a:p>
          <a:p>
            <a:pPr marL="314999" marR="0" lvl="0" indent="0" algn="l" rtl="0">
              <a:lnSpc>
                <a:spcPct val="100000"/>
              </a:lnSpc>
              <a:spcBef>
                <a:spcPts val="800"/>
              </a:spcBef>
              <a:spcAft>
                <a:spcPts val="0"/>
              </a:spcAft>
              <a:buClr>
                <a:srgbClr val="000000"/>
              </a:buClr>
              <a:buSzPts val="1350"/>
              <a:buFont typeface="Arial"/>
              <a:buNone/>
            </a:pPr>
            <a:r>
              <a:rPr lang="es" sz="1350" b="0" i="0" u="none" strike="noStrike" cap="none" dirty="0">
                <a:solidFill>
                  <a:srgbClr val="999999"/>
                </a:solidFill>
                <a:latin typeface="DM Sans"/>
                <a:ea typeface="DM Sans"/>
                <a:cs typeface="DM Sans"/>
                <a:sym typeface="DM Sans"/>
              </a:rPr>
              <a:t>b) </a:t>
            </a:r>
            <a:r>
              <a:rPr lang="es" sz="1350" dirty="0">
                <a:solidFill>
                  <a:srgbClr val="999999"/>
                </a:solidFill>
                <a:latin typeface="DM Sans"/>
                <a:ea typeface="DM Sans"/>
                <a:cs typeface="DM Sans"/>
                <a:sym typeface="DM Sans"/>
              </a:rPr>
              <a:t>Marie and Barbara</a:t>
            </a:r>
            <a:endParaRPr sz="1350" b="0" i="0" u="none" strike="noStrike" cap="none" dirty="0">
              <a:solidFill>
                <a:srgbClr val="999999"/>
              </a:solidFill>
              <a:latin typeface="DM Sans"/>
              <a:ea typeface="DM Sans"/>
              <a:cs typeface="DM Sans"/>
              <a:sym typeface="DM Sans"/>
            </a:endParaRPr>
          </a:p>
          <a:p>
            <a:pPr marL="314999" marR="0" lvl="0" indent="0" algn="l" rtl="0">
              <a:lnSpc>
                <a:spcPct val="100000"/>
              </a:lnSpc>
              <a:spcBef>
                <a:spcPts val="800"/>
              </a:spcBef>
              <a:spcAft>
                <a:spcPts val="0"/>
              </a:spcAft>
              <a:buClr>
                <a:srgbClr val="000000"/>
              </a:buClr>
              <a:buSzPts val="1350"/>
              <a:buFont typeface="Arial"/>
              <a:buNone/>
            </a:pPr>
            <a:r>
              <a:rPr lang="es" sz="1350" b="0" i="0" u="none" strike="noStrike" cap="none" dirty="0">
                <a:solidFill>
                  <a:srgbClr val="999999"/>
                </a:solidFill>
                <a:latin typeface="DM Sans"/>
                <a:ea typeface="DM Sans"/>
                <a:cs typeface="DM Sans"/>
                <a:sym typeface="DM Sans"/>
              </a:rPr>
              <a:t>c) </a:t>
            </a:r>
            <a:r>
              <a:rPr lang="es" sz="1350" dirty="0">
                <a:solidFill>
                  <a:srgbClr val="999999"/>
                </a:solidFill>
                <a:latin typeface="DM Sans"/>
                <a:ea typeface="DM Sans"/>
                <a:cs typeface="DM Sans"/>
                <a:sym typeface="DM Sans"/>
              </a:rPr>
              <a:t>Barbara and Max</a:t>
            </a:r>
            <a:endParaRPr sz="1350" b="0" i="0" u="none" strike="noStrike" cap="none" dirty="0">
              <a:solidFill>
                <a:srgbClr val="999999"/>
              </a:solidFill>
              <a:latin typeface="DM Sans"/>
              <a:ea typeface="DM Sans"/>
              <a:cs typeface="DM Sans"/>
              <a:sym typeface="DM Sans"/>
            </a:endParaRPr>
          </a:p>
          <a:p>
            <a:pPr marL="314999" marR="0" lvl="0" indent="0" algn="l" rtl="0">
              <a:lnSpc>
                <a:spcPct val="100000"/>
              </a:lnSpc>
              <a:spcBef>
                <a:spcPts val="800"/>
              </a:spcBef>
              <a:spcAft>
                <a:spcPts val="0"/>
              </a:spcAft>
              <a:buClr>
                <a:srgbClr val="000000"/>
              </a:buClr>
              <a:buSzPts val="1350"/>
              <a:buFont typeface="Arial"/>
              <a:buNone/>
            </a:pPr>
            <a:r>
              <a:rPr lang="es" sz="1350" b="0" i="0" u="none" strike="noStrike" cap="none" dirty="0">
                <a:solidFill>
                  <a:srgbClr val="999999"/>
                </a:solidFill>
                <a:latin typeface="DM Sans"/>
                <a:ea typeface="DM Sans"/>
                <a:cs typeface="DM Sans"/>
                <a:sym typeface="DM Sans"/>
              </a:rPr>
              <a:t>d) </a:t>
            </a:r>
            <a:r>
              <a:rPr lang="es" sz="1350" dirty="0">
                <a:solidFill>
                  <a:srgbClr val="999999"/>
                </a:solidFill>
                <a:latin typeface="DM Sans"/>
                <a:ea typeface="DM Sans"/>
                <a:cs typeface="DM Sans"/>
                <a:sym typeface="DM Sans"/>
              </a:rPr>
              <a:t>Max and Jane  </a:t>
            </a:r>
            <a:endParaRPr sz="1350" b="0" i="0" u="none" strike="noStrike" cap="none" dirty="0">
              <a:solidFill>
                <a:srgbClr val="999999"/>
              </a:solidFill>
              <a:latin typeface="DM Sans"/>
              <a:ea typeface="DM Sans"/>
              <a:cs typeface="DM Sans"/>
              <a:sym typeface="DM Sans"/>
            </a:endParaRPr>
          </a:p>
          <a:p>
            <a:pPr marL="457200" marR="0" lvl="0" indent="0" algn="l" rtl="0">
              <a:lnSpc>
                <a:spcPct val="100000"/>
              </a:lnSpc>
              <a:spcBef>
                <a:spcPts val="800"/>
              </a:spcBef>
              <a:spcAft>
                <a:spcPts val="800"/>
              </a:spcAft>
              <a:buClr>
                <a:srgbClr val="000000"/>
              </a:buClr>
              <a:buSzPts val="1350"/>
              <a:buFont typeface="Arial"/>
              <a:buNone/>
            </a:pPr>
            <a:endParaRPr sz="1350" b="0" i="0" u="none" strike="noStrike" cap="none" dirty="0">
              <a:solidFill>
                <a:srgbClr val="999999"/>
              </a:solidFill>
              <a:latin typeface="DM Sans"/>
              <a:ea typeface="DM Sans"/>
              <a:cs typeface="DM Sans"/>
              <a:sym typeface="DM Sans"/>
            </a:endParaRPr>
          </a:p>
        </p:txBody>
      </p:sp>
      <p:sp>
        <p:nvSpPr>
          <p:cNvPr id="148" name="Google Shape;148;p35"/>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9" name="Google Shape;149;p35"/>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ASSESSMENT</a:t>
            </a:r>
            <a:endParaRPr sz="1400" b="0" i="0" u="none" strike="noStrike" cap="none" dirty="0">
              <a:solidFill>
                <a:srgbClr val="000000"/>
              </a:solidFill>
              <a:latin typeface="DM Sans"/>
              <a:ea typeface="DM Sans"/>
              <a:cs typeface="DM Sans"/>
              <a:sym typeface="DM Sans"/>
            </a:endParaRPr>
          </a:p>
        </p:txBody>
      </p:sp>
      <p:sp>
        <p:nvSpPr>
          <p:cNvPr id="3" name="Elipse 2">
            <a:extLst>
              <a:ext uri="{FF2B5EF4-FFF2-40B4-BE49-F238E27FC236}">
                <a16:creationId xmlns:a16="http://schemas.microsoft.com/office/drawing/2014/main" id="{BD08306F-BD5B-201B-6227-4FAEE1E8C168}"/>
              </a:ext>
            </a:extLst>
          </p:cNvPr>
          <p:cNvSpPr/>
          <p:nvPr/>
        </p:nvSpPr>
        <p:spPr>
          <a:xfrm>
            <a:off x="760839" y="2902688"/>
            <a:ext cx="255182" cy="223284"/>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pSp>
        <p:nvGrpSpPr>
          <p:cNvPr id="154" name="Google Shape;154;p36"/>
          <p:cNvGrpSpPr/>
          <p:nvPr/>
        </p:nvGrpSpPr>
        <p:grpSpPr>
          <a:xfrm>
            <a:off x="457359" y="468298"/>
            <a:ext cx="431074" cy="431074"/>
            <a:chOff x="7208351" y="2467173"/>
            <a:chExt cx="738900" cy="738900"/>
          </a:xfrm>
        </p:grpSpPr>
        <p:sp>
          <p:nvSpPr>
            <p:cNvPr id="155" name="Google Shape;155;p36"/>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56" name="Google Shape;156;p36"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pic>
        <p:nvPicPr>
          <p:cNvPr id="157" name="Google Shape;157;p36"/>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158" name="Google Shape;158;p36"/>
          <p:cNvSpPr txBox="1"/>
          <p:nvPr/>
        </p:nvSpPr>
        <p:spPr>
          <a:xfrm>
            <a:off x="464100" y="1055475"/>
            <a:ext cx="8215800" cy="308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Answer the questions by selecting the correct option A, B, C or D.</a:t>
            </a:r>
            <a:endParaRPr sz="1350" b="1"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r>
              <a:rPr lang="es" sz="1350" b="0" i="0" u="none" strike="noStrike" cap="none" dirty="0">
                <a:solidFill>
                  <a:srgbClr val="999999"/>
                </a:solidFill>
                <a:latin typeface="DM Sans"/>
                <a:ea typeface="DM Sans"/>
                <a:cs typeface="DM Sans"/>
                <a:sym typeface="DM Sans"/>
              </a:rPr>
              <a:t>2. </a:t>
            </a:r>
            <a:r>
              <a:rPr lang="es" sz="1350" dirty="0">
                <a:solidFill>
                  <a:srgbClr val="999999"/>
                </a:solidFill>
                <a:latin typeface="DM Sans"/>
                <a:ea typeface="DM Sans"/>
                <a:cs typeface="DM Sans"/>
                <a:sym typeface="DM Sans"/>
              </a:rPr>
              <a:t>What are Barbara’s skills?</a:t>
            </a:r>
            <a:endParaRPr sz="13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r>
              <a:rPr lang="es" sz="1350" b="0" i="0" u="none" strike="noStrike" cap="none" dirty="0">
                <a:solidFill>
                  <a:srgbClr val="999999"/>
                </a:solidFill>
                <a:latin typeface="DM Sans"/>
                <a:ea typeface="DM Sans"/>
                <a:cs typeface="DM Sans"/>
                <a:sym typeface="DM Sans"/>
              </a:rPr>
              <a:t>a) </a:t>
            </a:r>
            <a:r>
              <a:rPr lang="es" sz="1350" dirty="0">
                <a:solidFill>
                  <a:srgbClr val="999999"/>
                </a:solidFill>
                <a:latin typeface="DM Sans"/>
                <a:ea typeface="DM Sans"/>
                <a:cs typeface="DM Sans"/>
                <a:sym typeface="DM Sans"/>
              </a:rPr>
              <a:t>She is organized and punctual</a:t>
            </a:r>
            <a:endParaRPr sz="13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r>
              <a:rPr lang="es" sz="1350" b="0" i="0" u="none" strike="noStrike" cap="none" dirty="0">
                <a:solidFill>
                  <a:srgbClr val="999999"/>
                </a:solidFill>
                <a:latin typeface="DM Sans"/>
                <a:ea typeface="DM Sans"/>
                <a:cs typeface="DM Sans"/>
                <a:sym typeface="DM Sans"/>
              </a:rPr>
              <a:t>b) </a:t>
            </a:r>
            <a:r>
              <a:rPr lang="es" sz="1350" dirty="0">
                <a:solidFill>
                  <a:srgbClr val="999999"/>
                </a:solidFill>
                <a:latin typeface="DM Sans"/>
                <a:ea typeface="DM Sans"/>
                <a:cs typeface="DM Sans"/>
                <a:sym typeface="DM Sans"/>
              </a:rPr>
              <a:t>She is responsible and creative</a:t>
            </a:r>
            <a:endParaRPr sz="13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r>
              <a:rPr lang="es" sz="1350" b="0" i="0" u="none" strike="noStrike" cap="none" dirty="0">
                <a:solidFill>
                  <a:srgbClr val="999999"/>
                </a:solidFill>
                <a:latin typeface="DM Sans"/>
                <a:ea typeface="DM Sans"/>
                <a:cs typeface="DM Sans"/>
                <a:sym typeface="DM Sans"/>
              </a:rPr>
              <a:t>c) </a:t>
            </a:r>
            <a:r>
              <a:rPr lang="es" sz="1350" dirty="0">
                <a:solidFill>
                  <a:srgbClr val="999999"/>
                </a:solidFill>
                <a:latin typeface="DM Sans"/>
                <a:ea typeface="DM Sans"/>
                <a:cs typeface="DM Sans"/>
                <a:sym typeface="DM Sans"/>
              </a:rPr>
              <a:t>She is creative and social</a:t>
            </a:r>
            <a:endParaRPr sz="13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r>
              <a:rPr lang="es" sz="1350" b="0" i="0" u="none" strike="noStrike" cap="none" dirty="0">
                <a:solidFill>
                  <a:srgbClr val="999999"/>
                </a:solidFill>
                <a:latin typeface="DM Sans"/>
                <a:ea typeface="DM Sans"/>
                <a:cs typeface="DM Sans"/>
                <a:sym typeface="DM Sans"/>
              </a:rPr>
              <a:t>d) </a:t>
            </a:r>
            <a:r>
              <a:rPr lang="es" sz="1350" dirty="0">
                <a:solidFill>
                  <a:srgbClr val="999999"/>
                </a:solidFill>
                <a:latin typeface="DM Sans"/>
                <a:ea typeface="DM Sans"/>
                <a:cs typeface="DM Sans"/>
                <a:sym typeface="DM Sans"/>
              </a:rPr>
              <a:t>She is a night owl</a:t>
            </a:r>
            <a:endParaRPr sz="13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dirty="0">
              <a:solidFill>
                <a:srgbClr val="999999"/>
              </a:solidFill>
              <a:latin typeface="DM Sans"/>
              <a:ea typeface="DM Sans"/>
              <a:cs typeface="DM Sans"/>
              <a:sym typeface="DM Sans"/>
            </a:endParaRPr>
          </a:p>
          <a:p>
            <a:pPr marL="457200" marR="0" lvl="0" indent="0" algn="l" rtl="0">
              <a:lnSpc>
                <a:spcPct val="100000"/>
              </a:lnSpc>
              <a:spcBef>
                <a:spcPts val="800"/>
              </a:spcBef>
              <a:spcAft>
                <a:spcPts val="800"/>
              </a:spcAft>
              <a:buClr>
                <a:srgbClr val="000000"/>
              </a:buClr>
              <a:buSzPts val="1350"/>
              <a:buFont typeface="Arial"/>
              <a:buNone/>
            </a:pPr>
            <a:endParaRPr sz="1350" b="0" i="0" u="none" strike="noStrike" cap="none" dirty="0">
              <a:solidFill>
                <a:srgbClr val="999999"/>
              </a:solidFill>
              <a:latin typeface="DM Sans"/>
              <a:ea typeface="DM Sans"/>
              <a:cs typeface="DM Sans"/>
              <a:sym typeface="DM Sans"/>
            </a:endParaRPr>
          </a:p>
        </p:txBody>
      </p:sp>
      <p:sp>
        <p:nvSpPr>
          <p:cNvPr id="159" name="Google Shape;159;p36"/>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0" name="Google Shape;160;p36"/>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ASSESSMENT</a:t>
            </a:r>
            <a:endParaRPr sz="1400" b="0" i="0" u="none" strike="noStrike" cap="none" dirty="0">
              <a:solidFill>
                <a:srgbClr val="000000"/>
              </a:solidFill>
              <a:latin typeface="DM Sans"/>
              <a:ea typeface="DM Sans"/>
              <a:cs typeface="DM Sans"/>
              <a:sym typeface="DM Sans"/>
            </a:endParaRPr>
          </a:p>
        </p:txBody>
      </p:sp>
      <p:sp>
        <p:nvSpPr>
          <p:cNvPr id="2" name="Elipse 1">
            <a:extLst>
              <a:ext uri="{FF2B5EF4-FFF2-40B4-BE49-F238E27FC236}">
                <a16:creationId xmlns:a16="http://schemas.microsoft.com/office/drawing/2014/main" id="{4625E2C0-D72C-BDC5-DD82-508F097A17AC}"/>
              </a:ext>
            </a:extLst>
          </p:cNvPr>
          <p:cNvSpPr/>
          <p:nvPr/>
        </p:nvSpPr>
        <p:spPr>
          <a:xfrm>
            <a:off x="456554" y="2597325"/>
            <a:ext cx="255182" cy="223284"/>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grpSp>
        <p:nvGrpSpPr>
          <p:cNvPr id="165" name="Google Shape;165;p37"/>
          <p:cNvGrpSpPr/>
          <p:nvPr/>
        </p:nvGrpSpPr>
        <p:grpSpPr>
          <a:xfrm>
            <a:off x="457359" y="468298"/>
            <a:ext cx="431074" cy="431074"/>
            <a:chOff x="7208351" y="2467173"/>
            <a:chExt cx="738900" cy="738900"/>
          </a:xfrm>
        </p:grpSpPr>
        <p:sp>
          <p:nvSpPr>
            <p:cNvPr id="166" name="Google Shape;166;p37"/>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67" name="Google Shape;167;p37"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pic>
        <p:nvPicPr>
          <p:cNvPr id="168" name="Google Shape;168;p37"/>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169" name="Google Shape;169;p37"/>
          <p:cNvSpPr txBox="1"/>
          <p:nvPr/>
        </p:nvSpPr>
        <p:spPr>
          <a:xfrm>
            <a:off x="457350" y="1066800"/>
            <a:ext cx="8215800" cy="277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Answer the questions by selecting the correct option A, B, C or D.</a:t>
            </a:r>
            <a:endParaRPr sz="1350" b="1"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r>
              <a:rPr lang="es" sz="1350" b="0" i="0" u="none" strike="noStrike" cap="none" dirty="0">
                <a:solidFill>
                  <a:srgbClr val="999999"/>
                </a:solidFill>
                <a:latin typeface="DM Sans"/>
                <a:ea typeface="DM Sans"/>
                <a:cs typeface="DM Sans"/>
                <a:sym typeface="DM Sans"/>
              </a:rPr>
              <a:t>3. What </a:t>
            </a:r>
            <a:r>
              <a:rPr lang="es" sz="1350" dirty="0">
                <a:solidFill>
                  <a:srgbClr val="999999"/>
                </a:solidFill>
                <a:latin typeface="DM Sans"/>
                <a:ea typeface="DM Sans"/>
                <a:cs typeface="DM Sans"/>
                <a:sym typeface="DM Sans"/>
              </a:rPr>
              <a:t>are Barbara’s tasks?</a:t>
            </a:r>
            <a:endParaRPr sz="13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r>
              <a:rPr lang="es" sz="1350" b="0" i="0" u="none" strike="noStrike" cap="none" dirty="0">
                <a:solidFill>
                  <a:srgbClr val="999999"/>
                </a:solidFill>
                <a:latin typeface="DM Sans"/>
                <a:ea typeface="DM Sans"/>
                <a:cs typeface="DM Sans"/>
                <a:sym typeface="DM Sans"/>
              </a:rPr>
              <a:t>a) </a:t>
            </a:r>
            <a:r>
              <a:rPr lang="es" sz="1350" dirty="0">
                <a:solidFill>
                  <a:srgbClr val="999999"/>
                </a:solidFill>
                <a:latin typeface="DM Sans"/>
                <a:ea typeface="DM Sans"/>
                <a:cs typeface="DM Sans"/>
                <a:sym typeface="DM Sans"/>
              </a:rPr>
              <a:t> Coding, troubleshooting and creating apps</a:t>
            </a:r>
            <a:endParaRPr sz="13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r>
              <a:rPr lang="es" sz="1350" b="0" i="0" u="none" strike="noStrike" cap="none" dirty="0">
                <a:solidFill>
                  <a:srgbClr val="999999"/>
                </a:solidFill>
                <a:latin typeface="DM Sans"/>
                <a:ea typeface="DM Sans"/>
                <a:cs typeface="DM Sans"/>
                <a:sym typeface="DM Sans"/>
              </a:rPr>
              <a:t>b) </a:t>
            </a:r>
            <a:r>
              <a:rPr lang="es" sz="1350" dirty="0">
                <a:solidFill>
                  <a:srgbClr val="999999"/>
                </a:solidFill>
                <a:latin typeface="DM Sans"/>
                <a:ea typeface="DM Sans"/>
                <a:cs typeface="DM Sans"/>
                <a:sym typeface="DM Sans"/>
              </a:rPr>
              <a:t>Managing her company’s social media</a:t>
            </a:r>
            <a:endParaRPr sz="13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r>
              <a:rPr lang="es" sz="1350" b="0" i="0" u="none" strike="noStrike" cap="none" dirty="0">
                <a:solidFill>
                  <a:srgbClr val="999999"/>
                </a:solidFill>
                <a:latin typeface="DM Sans"/>
                <a:ea typeface="DM Sans"/>
                <a:cs typeface="DM Sans"/>
                <a:sym typeface="DM Sans"/>
              </a:rPr>
              <a:t>c) </a:t>
            </a:r>
            <a:r>
              <a:rPr lang="es" sz="1350" dirty="0">
                <a:solidFill>
                  <a:srgbClr val="999999"/>
                </a:solidFill>
                <a:latin typeface="DM Sans"/>
                <a:ea typeface="DM Sans"/>
                <a:cs typeface="DM Sans"/>
                <a:sym typeface="DM Sans"/>
              </a:rPr>
              <a:t>Meeting her team and clients</a:t>
            </a:r>
            <a:endParaRPr sz="13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r>
              <a:rPr lang="es" sz="1350" b="0" i="0" u="none" strike="noStrike" cap="none" dirty="0">
                <a:solidFill>
                  <a:srgbClr val="999999"/>
                </a:solidFill>
                <a:latin typeface="DM Sans"/>
                <a:ea typeface="DM Sans"/>
                <a:cs typeface="DM Sans"/>
                <a:sym typeface="DM Sans"/>
              </a:rPr>
              <a:t>d) </a:t>
            </a:r>
            <a:r>
              <a:rPr lang="es" sz="1350" dirty="0">
                <a:solidFill>
                  <a:srgbClr val="999999"/>
                </a:solidFill>
                <a:latin typeface="DM Sans"/>
                <a:ea typeface="DM Sans"/>
                <a:cs typeface="DM Sans"/>
                <a:sym typeface="DM Sans"/>
              </a:rPr>
              <a:t>Designing for different clients</a:t>
            </a:r>
            <a:endParaRPr sz="1350" b="0" i="0" u="none" strike="noStrike" cap="none" dirty="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dirty="0">
              <a:solidFill>
                <a:srgbClr val="999999"/>
              </a:solidFill>
              <a:latin typeface="DM Sans"/>
              <a:ea typeface="DM Sans"/>
              <a:cs typeface="DM Sans"/>
              <a:sym typeface="DM Sans"/>
            </a:endParaRPr>
          </a:p>
          <a:p>
            <a:pPr marL="457200" marR="0" lvl="0" indent="0" algn="l" rtl="0">
              <a:lnSpc>
                <a:spcPct val="100000"/>
              </a:lnSpc>
              <a:spcBef>
                <a:spcPts val="800"/>
              </a:spcBef>
              <a:spcAft>
                <a:spcPts val="800"/>
              </a:spcAft>
              <a:buClr>
                <a:srgbClr val="000000"/>
              </a:buClr>
              <a:buSzPts val="1350"/>
              <a:buFont typeface="Arial"/>
              <a:buNone/>
            </a:pPr>
            <a:endParaRPr sz="1350" b="0" i="0" u="none" strike="noStrike" cap="none" dirty="0">
              <a:solidFill>
                <a:srgbClr val="999999"/>
              </a:solidFill>
              <a:latin typeface="DM Sans"/>
              <a:ea typeface="DM Sans"/>
              <a:cs typeface="DM Sans"/>
              <a:sym typeface="DM Sans"/>
            </a:endParaRPr>
          </a:p>
        </p:txBody>
      </p:sp>
      <p:sp>
        <p:nvSpPr>
          <p:cNvPr id="170" name="Google Shape;170;p37"/>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1" name="Google Shape;171;p37"/>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ASSESSMENT</a:t>
            </a:r>
            <a:endParaRPr sz="1400" b="0" i="0" u="none" strike="noStrike" cap="none" dirty="0">
              <a:solidFill>
                <a:srgbClr val="000000"/>
              </a:solidFill>
              <a:latin typeface="DM Sans"/>
              <a:ea typeface="DM Sans"/>
              <a:cs typeface="DM Sans"/>
              <a:sym typeface="DM Sans"/>
            </a:endParaRPr>
          </a:p>
        </p:txBody>
      </p:sp>
      <p:sp>
        <p:nvSpPr>
          <p:cNvPr id="2" name="Elipse 1">
            <a:extLst>
              <a:ext uri="{FF2B5EF4-FFF2-40B4-BE49-F238E27FC236}">
                <a16:creationId xmlns:a16="http://schemas.microsoft.com/office/drawing/2014/main" id="{B5049188-38E1-A071-C66D-605F5A78DCDA}"/>
              </a:ext>
            </a:extLst>
          </p:cNvPr>
          <p:cNvSpPr/>
          <p:nvPr/>
        </p:nvSpPr>
        <p:spPr>
          <a:xfrm>
            <a:off x="470850" y="2329796"/>
            <a:ext cx="255182" cy="223284"/>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cSld>
  <p:clrMapOvr>
    <a:masterClrMapping/>
  </p:clrMapOvr>
</p:sld>
</file>

<file path=ppt/theme/theme1.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TotalTime>
  <Words>1744</Words>
  <Application>Microsoft Office PowerPoint</Application>
  <PresentationFormat>Presentación en pantalla (16:9)</PresentationFormat>
  <Paragraphs>178</Paragraphs>
  <Slides>19</Slides>
  <Notes>19</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19</vt:i4>
      </vt:variant>
    </vt:vector>
  </HeadingPairs>
  <TitlesOfParts>
    <vt:vector size="27" baseType="lpstr">
      <vt:lpstr>Arial</vt:lpstr>
      <vt:lpstr>Courier New</vt:lpstr>
      <vt:lpstr>DM Sans</vt:lpstr>
      <vt:lpstr>Elephant</vt:lpstr>
      <vt:lpstr>Helvetica Neue Light</vt:lpstr>
      <vt:lpstr>Times New Roman</vt:lpstr>
      <vt:lpstr>Coder</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mariana jimena perez bruno</cp:lastModifiedBy>
  <cp:revision>14</cp:revision>
  <dcterms:modified xsi:type="dcterms:W3CDTF">2024-09-03T01:31:02Z</dcterms:modified>
</cp:coreProperties>
</file>